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24384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Graphik"/>
        <a:ea typeface="Graphik"/>
        <a:cs typeface="Graphik"/>
        <a:sym typeface="Graphik"/>
      </a:defRPr>
    </a:lvl1pPr>
    <a:lvl2pPr marL="0" marR="0" indent="457200" algn="l" defTabSz="24384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Graphik"/>
        <a:ea typeface="Graphik"/>
        <a:cs typeface="Graphik"/>
        <a:sym typeface="Graphik"/>
      </a:defRPr>
    </a:lvl2pPr>
    <a:lvl3pPr marL="0" marR="0" indent="914400" algn="l" defTabSz="24384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Graphik"/>
        <a:ea typeface="Graphik"/>
        <a:cs typeface="Graphik"/>
        <a:sym typeface="Graphik"/>
      </a:defRPr>
    </a:lvl3pPr>
    <a:lvl4pPr marL="0" marR="0" indent="1371600" algn="l" defTabSz="24384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Graphik"/>
        <a:ea typeface="Graphik"/>
        <a:cs typeface="Graphik"/>
        <a:sym typeface="Graphik"/>
      </a:defRPr>
    </a:lvl4pPr>
    <a:lvl5pPr marL="0" marR="0" indent="1828800" algn="l" defTabSz="24384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Graphik"/>
        <a:ea typeface="Graphik"/>
        <a:cs typeface="Graphik"/>
        <a:sym typeface="Graphik"/>
      </a:defRPr>
    </a:lvl5pPr>
    <a:lvl6pPr marL="0" marR="0" indent="2286000" algn="l" defTabSz="24384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Graphik"/>
        <a:ea typeface="Graphik"/>
        <a:cs typeface="Graphik"/>
        <a:sym typeface="Graphik"/>
      </a:defRPr>
    </a:lvl6pPr>
    <a:lvl7pPr marL="0" marR="0" indent="2743200" algn="l" defTabSz="24384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Graphik"/>
        <a:ea typeface="Graphik"/>
        <a:cs typeface="Graphik"/>
        <a:sym typeface="Graphik"/>
      </a:defRPr>
    </a:lvl7pPr>
    <a:lvl8pPr marL="0" marR="0" indent="3200400" algn="l" defTabSz="24384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Graphik"/>
        <a:ea typeface="Graphik"/>
        <a:cs typeface="Graphik"/>
        <a:sym typeface="Graphik"/>
      </a:defRPr>
    </a:lvl8pPr>
    <a:lvl9pPr marL="0" marR="0" indent="3657600" algn="l" defTabSz="24384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Graphik"/>
        <a:ea typeface="Graphik"/>
        <a:cs typeface="Graphik"/>
        <a:sym typeface="Graphik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A9A9A9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A9A9A9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254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rgbClr val="00A1FF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solidFill>
            <a:srgbClr val="014D80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A9A9A9"/>
          </a:solidFill>
        </a:fill>
      </a:tcStyle>
    </a:band2H>
    <a:firstCol>
      <a:tcTxStyle b="off" i="off">
        <a:font>
          <a:latin typeface="Graphik Medium"/>
          <a:ea typeface="Graphik Medium"/>
          <a:cs typeface="Graphik Medium"/>
        </a:font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13B100"/>
          </a:solidFill>
        </a:fill>
      </a:tcStyle>
    </a:firstCol>
    <a:lastRow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rgbClr val="61D836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Graphik Medium"/>
          <a:ea typeface="Graphik Medium"/>
          <a:cs typeface="Graphik Medium"/>
        </a:font>
        <a:srgbClr val="FFFFFF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552055"/>
              <a:lumOff val="-12548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A9A9A9"/>
          </a:solidFill>
        </a:fill>
      </a:tcStyle>
    </a:band2H>
    <a:firstCol>
      <a:tcTxStyle b="off" i="off">
        <a:font>
          <a:latin typeface="Graphik Medium"/>
          <a:ea typeface="Graphik Medium"/>
          <a:cs typeface="Graphik Medium"/>
        </a:font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chemeClr val="accent4">
              <a:hueOff val="-613784"/>
              <a:lumOff val="1275"/>
            </a:scheme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4">
                  <a:hueOff val="-613784"/>
                  <a:lumOff val="1275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Graphik Medium"/>
          <a:ea typeface="Graphik Medium"/>
          <a:cs typeface="Graphik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5300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A9A9A9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98195F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6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0C0C0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650E48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A9A9A9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381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64646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9" name="Shape 16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resentation Title"/>
          <p:cNvSpPr txBox="1"/>
          <p:nvPr>
            <p:ph type="title" hasCustomPrompt="1"/>
          </p:nvPr>
        </p:nvSpPr>
        <p:spPr>
          <a:xfrm>
            <a:off x="1270000" y="3289300"/>
            <a:ext cx="21844000" cy="3879454"/>
          </a:xfrm>
          <a:prstGeom prst="rect">
            <a:avLst/>
          </a:prstGeom>
        </p:spPr>
        <p:txBody>
          <a:bodyPr/>
          <a:lstStyle>
            <a:lvl1pPr defTabSz="2438338">
              <a:lnSpc>
                <a:spcPct val="90000"/>
              </a:lnSpc>
              <a:defRPr spc="-348" sz="116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</a:defRPr>
            </a:lvl1pPr>
          </a:lstStyle>
          <a:p>
            <a:pPr/>
            <a:r>
              <a:t>Presentation Title</a:t>
            </a:r>
          </a:p>
        </p:txBody>
      </p:sp>
      <p:sp>
        <p:nvSpPr>
          <p:cNvPr id="12" name="Author and Date"/>
          <p:cNvSpPr txBox="1"/>
          <p:nvPr>
            <p:ph type="body" sz="quarter" idx="21" hasCustomPrompt="1"/>
          </p:nvPr>
        </p:nvSpPr>
        <p:spPr>
          <a:xfrm>
            <a:off x="1270000" y="12160429"/>
            <a:ext cx="21844000" cy="694056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35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Author and Date</a:t>
            </a:r>
          </a:p>
        </p:txBody>
      </p:sp>
      <p:sp>
        <p:nvSpPr>
          <p:cNvPr id="13" name="Body Level One…"/>
          <p:cNvSpPr txBox="1"/>
          <p:nvPr>
            <p:ph type="body" sz="quarter" idx="1" hasCustomPrompt="1"/>
          </p:nvPr>
        </p:nvSpPr>
        <p:spPr>
          <a:xfrm>
            <a:off x="1270000" y="6985000"/>
            <a:ext cx="21844000" cy="2512352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6400">
                <a:latin typeface="Graphik Medium"/>
                <a:ea typeface="Graphik Medium"/>
                <a:cs typeface="Graphik Medium"/>
                <a:sym typeface="Graphik Medium"/>
              </a:defRPr>
            </a:lvl1pPr>
            <a:lvl2pPr marL="0" indent="0" algn="ctr" defTabSz="825500">
              <a:spcBef>
                <a:spcPts val="0"/>
              </a:spcBef>
              <a:buClrTx/>
              <a:buSzTx/>
              <a:buNone/>
              <a:defRPr sz="6400">
                <a:latin typeface="Graphik Medium"/>
                <a:ea typeface="Graphik Medium"/>
                <a:cs typeface="Graphik Medium"/>
                <a:sym typeface="Graphik Medium"/>
              </a:defRPr>
            </a:lvl2pPr>
            <a:lvl3pPr marL="0" indent="0" algn="ctr" defTabSz="825500">
              <a:spcBef>
                <a:spcPts val="0"/>
              </a:spcBef>
              <a:buClrTx/>
              <a:buSzTx/>
              <a:buNone/>
              <a:defRPr sz="6400">
                <a:latin typeface="Graphik Medium"/>
                <a:ea typeface="Graphik Medium"/>
                <a:cs typeface="Graphik Medium"/>
                <a:sym typeface="Graphik Medium"/>
              </a:defRPr>
            </a:lvl3pPr>
            <a:lvl4pPr marL="0" indent="0" algn="ctr" defTabSz="825500">
              <a:spcBef>
                <a:spcPts val="0"/>
              </a:spcBef>
              <a:buClrTx/>
              <a:buSzTx/>
              <a:buNone/>
              <a:defRPr sz="6400">
                <a:latin typeface="Graphik Medium"/>
                <a:ea typeface="Graphik Medium"/>
                <a:cs typeface="Graphik Medium"/>
                <a:sym typeface="Graphik Medium"/>
              </a:defRPr>
            </a:lvl4pPr>
            <a:lvl5pPr marL="0" indent="0" algn="ctr" defTabSz="825500">
              <a:spcBef>
                <a:spcPts val="0"/>
              </a:spcBef>
              <a:buClrTx/>
              <a:buSzTx/>
              <a:buNone/>
              <a:defRPr sz="6400">
                <a:latin typeface="Graphik Medium"/>
                <a:ea typeface="Graphik Medium"/>
                <a:cs typeface="Graphik Medium"/>
                <a:sym typeface="Graphik Medium"/>
              </a:defRPr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100" name="Slide Subtitle"/>
          <p:cNvSpPr txBox="1"/>
          <p:nvPr>
            <p:ph type="body" sz="quarter" idx="21" hasCustomPrompt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Slide Subtitle</a:t>
            </a:r>
          </a:p>
        </p:txBody>
      </p:sp>
      <p:sp>
        <p:nvSpPr>
          <p:cNvPr id="10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Agenda Title"/>
          <p:cNvSpPr txBox="1"/>
          <p:nvPr>
            <p:ph type="title" hasCustomPrompt="1"/>
          </p:nvPr>
        </p:nvSpPr>
        <p:spPr>
          <a:xfrm>
            <a:off x="1270000" y="812800"/>
            <a:ext cx="21844000" cy="1562100"/>
          </a:xfrm>
          <a:prstGeom prst="rect">
            <a:avLst/>
          </a:prstGeom>
        </p:spPr>
        <p:txBody>
          <a:bodyPr/>
          <a:lstStyle/>
          <a:p>
            <a:pPr/>
            <a:r>
              <a:t>Agenda Title</a:t>
            </a:r>
          </a:p>
        </p:txBody>
      </p:sp>
      <p:sp>
        <p:nvSpPr>
          <p:cNvPr id="109" name="Agenda Subtitle"/>
          <p:cNvSpPr txBox="1"/>
          <p:nvPr>
            <p:ph type="body" sz="quarter" idx="21" hasCustomPrompt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Agenda Subtitle</a:t>
            </a:r>
          </a:p>
        </p:txBody>
      </p:sp>
      <p:sp>
        <p:nvSpPr>
          <p:cNvPr id="110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buClrTx/>
              <a:buSzTx/>
              <a:buNone/>
              <a:defRPr spc="-55" sz="5500"/>
            </a:lvl1pPr>
            <a:lvl2pPr marL="0" indent="457200" defTabSz="825500">
              <a:buClrTx/>
              <a:buSzTx/>
              <a:buNone/>
              <a:defRPr spc="-55" sz="5500"/>
            </a:lvl2pPr>
            <a:lvl3pPr marL="0" indent="914400" defTabSz="825500">
              <a:buClrTx/>
              <a:buSzTx/>
              <a:buNone/>
              <a:defRPr spc="-55" sz="5500"/>
            </a:lvl3pPr>
            <a:lvl4pPr marL="0" indent="1371600" defTabSz="825500">
              <a:buClrTx/>
              <a:buSzTx/>
              <a:buNone/>
              <a:defRPr spc="-55" sz="5500"/>
            </a:lvl4pPr>
            <a:lvl5pPr marL="0" indent="1828800" defTabSz="825500">
              <a:buClrTx/>
              <a:buSzTx/>
              <a:buNone/>
              <a:defRPr spc="-55" sz="5500"/>
            </a:lvl5pPr>
          </a:lstStyle>
          <a:p>
            <a:pPr/>
            <a:r>
              <a:t>Agenda Topics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Body Level One…"/>
          <p:cNvSpPr txBox="1"/>
          <p:nvPr>
            <p:ph type="body" sz="half" idx="1" hasCustomPrompt="1"/>
          </p:nvPr>
        </p:nvSpPr>
        <p:spPr>
          <a:xfrm>
            <a:off x="1270000" y="4927600"/>
            <a:ext cx="21844000" cy="3902869"/>
          </a:xfrm>
          <a:prstGeom prst="rect">
            <a:avLst/>
          </a:prstGeom>
        </p:spPr>
        <p:txBody>
          <a:bodyPr anchor="ctr"/>
          <a:lstStyle>
            <a:lvl1pPr marL="0" indent="0" algn="ctr">
              <a:spcBef>
                <a:spcPts val="0"/>
              </a:spcBef>
              <a:buClrTx/>
              <a:buSzTx/>
              <a:buNone/>
              <a:defRPr spc="-252" sz="84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Graphik Medium"/>
                <a:ea typeface="Graphik Medium"/>
                <a:cs typeface="Graphik Medium"/>
                <a:sym typeface="Graphik Medium"/>
              </a:defRPr>
            </a:lvl1pPr>
            <a:lvl2pPr marL="0" indent="457200" algn="ctr">
              <a:spcBef>
                <a:spcPts val="0"/>
              </a:spcBef>
              <a:buClrTx/>
              <a:buSzTx/>
              <a:buNone/>
              <a:defRPr spc="-252" sz="84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Graphik Medium"/>
                <a:ea typeface="Graphik Medium"/>
                <a:cs typeface="Graphik Medium"/>
                <a:sym typeface="Graphik Medium"/>
              </a:defRPr>
            </a:lvl2pPr>
            <a:lvl3pPr marL="0" indent="914400" algn="ctr">
              <a:spcBef>
                <a:spcPts val="0"/>
              </a:spcBef>
              <a:buClrTx/>
              <a:buSzTx/>
              <a:buNone/>
              <a:defRPr spc="-252" sz="84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Graphik Medium"/>
                <a:ea typeface="Graphik Medium"/>
                <a:cs typeface="Graphik Medium"/>
                <a:sym typeface="Graphik Medium"/>
              </a:defRPr>
            </a:lvl3pPr>
            <a:lvl4pPr marL="0" indent="1371600" algn="ctr">
              <a:spcBef>
                <a:spcPts val="0"/>
              </a:spcBef>
              <a:buClrTx/>
              <a:buSzTx/>
              <a:buNone/>
              <a:defRPr spc="-252" sz="84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Graphik Medium"/>
                <a:ea typeface="Graphik Medium"/>
                <a:cs typeface="Graphik Medium"/>
                <a:sym typeface="Graphik Medium"/>
              </a:defRPr>
            </a:lvl4pPr>
            <a:lvl5pPr marL="0" indent="1828800" algn="ctr">
              <a:spcBef>
                <a:spcPts val="0"/>
              </a:spcBef>
              <a:buClrTx/>
              <a:buSzTx/>
              <a:buNone/>
              <a:defRPr spc="-252" sz="84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Graphik Medium"/>
                <a:ea typeface="Graphik Medium"/>
                <a:cs typeface="Graphik Medium"/>
                <a:sym typeface="Graphik Medium"/>
              </a:defRPr>
            </a:lvl5pPr>
          </a:lstStyle>
          <a:p>
            <a:pPr/>
            <a:r>
              <a:t>Statement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Body Level One…"/>
          <p:cNvSpPr txBox="1"/>
          <p:nvPr>
            <p:ph type="body" sz="half" idx="1" hasCustomPrompt="1"/>
          </p:nvPr>
        </p:nvSpPr>
        <p:spPr>
          <a:xfrm>
            <a:off x="1270000" y="3906096"/>
            <a:ext cx="21844000" cy="4488604"/>
          </a:xfrm>
          <a:prstGeom prst="rect">
            <a:avLst/>
          </a:prstGeom>
        </p:spPr>
        <p:txBody>
          <a:bodyPr anchor="b"/>
          <a:lstStyle>
            <a:lvl1pPr marL="0" indent="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448" sz="224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1pPr>
            <a:lvl2pPr marL="0" indent="4572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448" sz="224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2pPr>
            <a:lvl3pPr marL="0" indent="9144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448" sz="224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3pPr>
            <a:lvl4pPr marL="0" indent="13716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448" sz="224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4pPr>
            <a:lvl5pPr marL="0" indent="18288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448" sz="224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27" name="Fact information"/>
          <p:cNvSpPr txBox="1"/>
          <p:nvPr>
            <p:ph type="body" sz="quarter" idx="21" hasCustomPrompt="1"/>
          </p:nvPr>
        </p:nvSpPr>
        <p:spPr>
          <a:xfrm>
            <a:off x="1270000" y="85217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44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Fact information</a:t>
            </a:r>
          </a:p>
        </p:txBody>
      </p:sp>
      <p:sp>
        <p:nvSpPr>
          <p:cNvPr id="12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Attribution"/>
          <p:cNvSpPr txBox="1"/>
          <p:nvPr>
            <p:ph type="body" sz="quarter" idx="21" hasCustomPrompt="1"/>
          </p:nvPr>
        </p:nvSpPr>
        <p:spPr>
          <a:xfrm>
            <a:off x="1270000" y="11155086"/>
            <a:ext cx="21844000" cy="832613"/>
          </a:xfrm>
          <a:prstGeom prst="rect">
            <a:avLst/>
          </a:prstGeom>
        </p:spPr>
        <p:txBody>
          <a:bodyPr anchor="ctr"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44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Attribution</a:t>
            </a:r>
          </a:p>
        </p:txBody>
      </p:sp>
      <p:sp>
        <p:nvSpPr>
          <p:cNvPr id="136" name="Body Level One…"/>
          <p:cNvSpPr txBox="1"/>
          <p:nvPr>
            <p:ph type="body" sz="half" idx="1" hasCustomPrompt="1"/>
          </p:nvPr>
        </p:nvSpPr>
        <p:spPr>
          <a:xfrm>
            <a:off x="1270000" y="5141969"/>
            <a:ext cx="21844000" cy="3430191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168" sz="8400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168" sz="8400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168" sz="8400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168" sz="8400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168" sz="8400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lvl5pPr>
          </a:lstStyle>
          <a:p>
            <a:pPr/>
            <a:r>
              <a:t>“Notable Quote”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3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Two jellyfish against a pink background"/>
          <p:cNvSpPr/>
          <p:nvPr>
            <p:ph type="pic" sz="half" idx="21"/>
          </p:nvPr>
        </p:nvSpPr>
        <p:spPr>
          <a:xfrm>
            <a:off x="12192000" y="4813300"/>
            <a:ext cx="12192000" cy="920794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5" name="Two jellyfish touching against a dark blue background"/>
          <p:cNvSpPr/>
          <p:nvPr>
            <p:ph type="pic" sz="half" idx="22"/>
          </p:nvPr>
        </p:nvSpPr>
        <p:spPr>
          <a:xfrm>
            <a:off x="12192000" y="-628650"/>
            <a:ext cx="12192000" cy="8128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6" name="Two jellyfish against a blue background"/>
          <p:cNvSpPr/>
          <p:nvPr>
            <p:ph type="pic" idx="23"/>
          </p:nvPr>
        </p:nvSpPr>
        <p:spPr>
          <a:xfrm>
            <a:off x="-4203700" y="0"/>
            <a:ext cx="205740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Two jellyfish touching against a dark blue background"/>
          <p:cNvSpPr/>
          <p:nvPr>
            <p:ph type="pic" idx="21"/>
          </p:nvPr>
        </p:nvSpPr>
        <p:spPr>
          <a:xfrm>
            <a:off x="0" y="-1270000"/>
            <a:ext cx="24384000" cy="162560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5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wo jellyfish touching against a dark blue background"/>
          <p:cNvSpPr/>
          <p:nvPr>
            <p:ph type="pic" idx="21"/>
          </p:nvPr>
        </p:nvSpPr>
        <p:spPr>
          <a:xfrm>
            <a:off x="0" y="-1270000"/>
            <a:ext cx="24384000" cy="162560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Author and Date"/>
          <p:cNvSpPr txBox="1"/>
          <p:nvPr>
            <p:ph type="body" sz="quarter" idx="22" hasCustomPrompt="1"/>
          </p:nvPr>
        </p:nvSpPr>
        <p:spPr>
          <a:xfrm>
            <a:off x="1270000" y="12166600"/>
            <a:ext cx="21844000" cy="694055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35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Author and Date</a:t>
            </a:r>
          </a:p>
        </p:txBody>
      </p:sp>
      <p:sp>
        <p:nvSpPr>
          <p:cNvPr id="23" name="Presentation Title"/>
          <p:cNvSpPr txBox="1"/>
          <p:nvPr>
            <p:ph type="title" hasCustomPrompt="1"/>
          </p:nvPr>
        </p:nvSpPr>
        <p:spPr>
          <a:xfrm>
            <a:off x="1270000" y="3289300"/>
            <a:ext cx="21844000" cy="3873500"/>
          </a:xfrm>
          <a:prstGeom prst="rect">
            <a:avLst/>
          </a:prstGeom>
        </p:spPr>
        <p:txBody>
          <a:bodyPr/>
          <a:lstStyle>
            <a:lvl1pPr defTabSz="2438400">
              <a:lnSpc>
                <a:spcPct val="90000"/>
              </a:lnSpc>
              <a:defRPr spc="-348" sz="11600">
                <a:solidFill>
                  <a:srgbClr val="FFFFFF"/>
                </a:solidFill>
              </a:defRPr>
            </a:lvl1pPr>
          </a:lstStyle>
          <a:p>
            <a:pPr/>
            <a:r>
              <a:t>Presentation Title</a:t>
            </a:r>
          </a:p>
        </p:txBody>
      </p:sp>
      <p:sp>
        <p:nvSpPr>
          <p:cNvPr id="24" name="Body Level One…"/>
          <p:cNvSpPr txBox="1"/>
          <p:nvPr>
            <p:ph type="body" sz="quarter" idx="1" hasCustomPrompt="1"/>
          </p:nvPr>
        </p:nvSpPr>
        <p:spPr>
          <a:xfrm>
            <a:off x="1270000" y="6985000"/>
            <a:ext cx="21844000" cy="25146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  <a:lvl2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2pPr>
            <a:lvl3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3pPr>
            <a:lvl4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4pPr>
            <a:lvl5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wo jellyfish against a blue background"/>
          <p:cNvSpPr/>
          <p:nvPr>
            <p:ph type="pic" idx="21"/>
          </p:nvPr>
        </p:nvSpPr>
        <p:spPr>
          <a:xfrm>
            <a:off x="7962900" y="-25400"/>
            <a:ext cx="20650200" cy="13766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3" name="Slide Title"/>
          <p:cNvSpPr txBox="1"/>
          <p:nvPr>
            <p:ph type="title" hasCustomPrompt="1"/>
          </p:nvPr>
        </p:nvSpPr>
        <p:spPr>
          <a:xfrm>
            <a:off x="1270000" y="3885108"/>
            <a:ext cx="9652000" cy="3200203"/>
          </a:xfrm>
          <a:prstGeom prst="rect">
            <a:avLst/>
          </a:prstGeom>
        </p:spPr>
        <p:txBody>
          <a:bodyPr/>
          <a:lstStyle>
            <a:lvl1pPr>
              <a:defRPr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</a:defRPr>
            </a:lvl1pPr>
          </a:lstStyle>
          <a:p>
            <a:pPr/>
            <a:r>
              <a:t>Slide Title</a:t>
            </a:r>
          </a:p>
        </p:txBody>
      </p:sp>
      <p:sp>
        <p:nvSpPr>
          <p:cNvPr id="34" name="Body Level One…"/>
          <p:cNvSpPr txBox="1"/>
          <p:nvPr>
            <p:ph type="body" sz="quarter" idx="1" hasCustomPrompt="1"/>
          </p:nvPr>
        </p:nvSpPr>
        <p:spPr>
          <a:xfrm>
            <a:off x="1270000" y="6845300"/>
            <a:ext cx="9652000" cy="56642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latin typeface="Graphik Medium"/>
                <a:ea typeface="Graphik Medium"/>
                <a:cs typeface="Graphik Medium"/>
                <a:sym typeface="Graphik Medium"/>
              </a:defRPr>
            </a:lvl1pPr>
            <a:lvl2pPr marL="0" indent="457200" algn="ctr" defTabSz="825500">
              <a:spcBef>
                <a:spcPts val="0"/>
              </a:spcBef>
              <a:buClrTx/>
              <a:buSzTx/>
              <a:buNone/>
              <a:defRPr sz="5400">
                <a:latin typeface="Graphik Medium"/>
                <a:ea typeface="Graphik Medium"/>
                <a:cs typeface="Graphik Medium"/>
                <a:sym typeface="Graphik Medium"/>
              </a:defRPr>
            </a:lvl2pPr>
            <a:lvl3pPr marL="0" indent="914400" algn="ctr" defTabSz="825500">
              <a:spcBef>
                <a:spcPts val="0"/>
              </a:spcBef>
              <a:buClrTx/>
              <a:buSzTx/>
              <a:buNone/>
              <a:defRPr sz="5400">
                <a:latin typeface="Graphik Medium"/>
                <a:ea typeface="Graphik Medium"/>
                <a:cs typeface="Graphik Medium"/>
                <a:sym typeface="Graphik Medium"/>
              </a:defRPr>
            </a:lvl3pPr>
            <a:lvl4pPr marL="0" indent="1371600" algn="ctr" defTabSz="825500">
              <a:spcBef>
                <a:spcPts val="0"/>
              </a:spcBef>
              <a:buClrTx/>
              <a:buSzTx/>
              <a:buNone/>
              <a:defRPr sz="5400">
                <a:latin typeface="Graphik Medium"/>
                <a:ea typeface="Graphik Medium"/>
                <a:cs typeface="Graphik Medium"/>
                <a:sym typeface="Graphik Medium"/>
              </a:defRPr>
            </a:lvl4pPr>
            <a:lvl5pPr marL="0" indent="1828800" algn="ctr" defTabSz="825500">
              <a:spcBef>
                <a:spcPts val="0"/>
              </a:spcBef>
              <a:buClrTx/>
              <a:buSzTx/>
              <a:buNone/>
              <a:defRPr sz="5400">
                <a:latin typeface="Graphik Medium"/>
                <a:ea typeface="Graphik Medium"/>
                <a:cs typeface="Graphik Medium"/>
                <a:sym typeface="Graphik Medium"/>
              </a:defRPr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43" name="Slide Subtitle"/>
          <p:cNvSpPr txBox="1"/>
          <p:nvPr>
            <p:ph type="body" sz="quarter" idx="21" hasCustomPrompt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Slide Subtitle</a:t>
            </a:r>
          </a:p>
        </p:txBody>
      </p:sp>
      <p:sp>
        <p:nvSpPr>
          <p:cNvPr id="44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/>
          <p:nvPr>
            <p:ph type="body" idx="1" hasCustomPrompt="1"/>
          </p:nvPr>
        </p:nvSpPr>
        <p:spPr>
          <a:xfrm>
            <a:off x="1270000" y="4269316"/>
            <a:ext cx="21844000" cy="8432801"/>
          </a:xfrm>
          <a:prstGeom prst="rect">
            <a:avLst/>
          </a:prstGeom>
        </p:spPr>
        <p:txBody>
          <a:bodyPr numCol="2" spcCol="1092200"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wo jellyfish against a pink background"/>
          <p:cNvSpPr/>
          <p:nvPr>
            <p:ph type="pic" idx="21"/>
          </p:nvPr>
        </p:nvSpPr>
        <p:spPr>
          <a:xfrm>
            <a:off x="10185400" y="0"/>
            <a:ext cx="181610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1" name="Slide Title"/>
          <p:cNvSpPr txBox="1"/>
          <p:nvPr>
            <p:ph type="title" hasCustomPrompt="1"/>
          </p:nvPr>
        </p:nvSpPr>
        <p:spPr>
          <a:xfrm>
            <a:off x="1270000" y="838200"/>
            <a:ext cx="9652000" cy="1549400"/>
          </a:xfrm>
          <a:prstGeom prst="rect">
            <a:avLst/>
          </a:prstGeom>
        </p:spPr>
        <p:txBody>
          <a:bodyPr/>
          <a:lstStyle>
            <a:lvl1pPr>
              <a:defRPr>
                <a:gradFill flip="none" rotWithShape="1">
                  <a:gsLst>
                    <a:gs pos="0">
                      <a:srgbClr val="5E03FF"/>
                    </a:gs>
                    <a:gs pos="100000">
                      <a:srgbClr val="FF00F7"/>
                    </a:gs>
                  </a:gsLst>
                  <a:lin ang="3960000" scaled="0"/>
                </a:gradFill>
              </a:defRPr>
            </a:lvl1pPr>
          </a:lstStyle>
          <a:p>
            <a:pPr/>
            <a:r>
              <a:t>Slide Title</a:t>
            </a:r>
          </a:p>
        </p:txBody>
      </p:sp>
      <p:sp>
        <p:nvSpPr>
          <p:cNvPr id="62" name="Body Level One…"/>
          <p:cNvSpPr txBox="1"/>
          <p:nvPr>
            <p:ph type="body" sz="half" idx="1" hasCustomPrompt="1"/>
          </p:nvPr>
        </p:nvSpPr>
        <p:spPr>
          <a:xfrm>
            <a:off x="1270000" y="4267200"/>
            <a:ext cx="9652000" cy="8432800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3" name="Slide Subtitle"/>
          <p:cNvSpPr txBox="1"/>
          <p:nvPr>
            <p:ph type="body" sz="quarter" idx="22" hasCustomPrompt="1"/>
          </p:nvPr>
        </p:nvSpPr>
        <p:spPr>
          <a:xfrm>
            <a:off x="1270000" y="2133600"/>
            <a:ext cx="9652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Slide Subtitle</a:t>
            </a:r>
          </a:p>
        </p:txBody>
      </p:sp>
      <p:sp>
        <p:nvSpPr>
          <p:cNvPr id="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Live Video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lide Title"/>
          <p:cNvSpPr txBox="1"/>
          <p:nvPr>
            <p:ph type="title" hasCustomPrompt="1"/>
          </p:nvPr>
        </p:nvSpPr>
        <p:spPr>
          <a:xfrm>
            <a:off x="1270000" y="838200"/>
            <a:ext cx="9652000" cy="1549400"/>
          </a:xfrm>
          <a:prstGeom prst="rect">
            <a:avLst/>
          </a:prstGeom>
        </p:spPr>
        <p:txBody>
          <a:bodyPr/>
          <a:lstStyle>
            <a:lvl1pPr>
              <a:defRPr>
                <a:gradFill flip="none" rotWithShape="1">
                  <a:gsLst>
                    <a:gs pos="0">
                      <a:srgbClr val="5E03FF"/>
                    </a:gs>
                    <a:gs pos="100000">
                      <a:srgbClr val="FF00F7"/>
                    </a:gs>
                  </a:gsLst>
                  <a:lin ang="3960000" scaled="0"/>
                </a:gradFill>
              </a:defRPr>
            </a:lvl1pPr>
          </a:lstStyle>
          <a:p>
            <a:pPr/>
            <a:r>
              <a:t>Slide Title</a:t>
            </a:r>
          </a:p>
        </p:txBody>
      </p:sp>
      <p:sp>
        <p:nvSpPr>
          <p:cNvPr id="72" name="Body Level One…"/>
          <p:cNvSpPr txBox="1"/>
          <p:nvPr>
            <p:ph type="body" sz="half" idx="1" hasCustomPrompt="1"/>
          </p:nvPr>
        </p:nvSpPr>
        <p:spPr>
          <a:xfrm>
            <a:off x="1270000" y="4267200"/>
            <a:ext cx="9652000" cy="8432800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73" name="Slide Subtitle"/>
          <p:cNvSpPr txBox="1"/>
          <p:nvPr>
            <p:ph type="body" sz="quarter" idx="21" hasCustomPrompt="1"/>
          </p:nvPr>
        </p:nvSpPr>
        <p:spPr>
          <a:xfrm>
            <a:off x="1270000" y="2133600"/>
            <a:ext cx="9652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Slide Subtitle</a:t>
            </a:r>
          </a:p>
        </p:txBody>
      </p:sp>
      <p:sp>
        <p:nvSpPr>
          <p:cNvPr id="7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Live Video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lide Title"/>
          <p:cNvSpPr txBox="1"/>
          <p:nvPr>
            <p:ph type="title" hasCustomPrompt="1"/>
          </p:nvPr>
        </p:nvSpPr>
        <p:spPr>
          <a:xfrm>
            <a:off x="1270000" y="838200"/>
            <a:ext cx="9652000" cy="1549400"/>
          </a:xfrm>
          <a:prstGeom prst="rect">
            <a:avLst/>
          </a:prstGeom>
        </p:spPr>
        <p:txBody>
          <a:bodyPr/>
          <a:lstStyle>
            <a:lvl1pPr>
              <a:defRPr>
                <a:gradFill flip="none" rotWithShape="1">
                  <a:gsLst>
                    <a:gs pos="0">
                      <a:srgbClr val="5E03FF"/>
                    </a:gs>
                    <a:gs pos="100000">
                      <a:srgbClr val="FF00F7"/>
                    </a:gs>
                  </a:gsLst>
                  <a:lin ang="3960000" scaled="0"/>
                </a:gradFill>
              </a:defRPr>
            </a:lvl1pPr>
          </a:lstStyle>
          <a:p>
            <a:pPr/>
            <a:r>
              <a:t>Slide Title</a:t>
            </a:r>
          </a:p>
        </p:txBody>
      </p:sp>
      <p:sp>
        <p:nvSpPr>
          <p:cNvPr id="82" name="Body Level One…"/>
          <p:cNvSpPr txBox="1"/>
          <p:nvPr>
            <p:ph type="body" sz="half" idx="1" hasCustomPrompt="1"/>
          </p:nvPr>
        </p:nvSpPr>
        <p:spPr>
          <a:xfrm>
            <a:off x="1270000" y="4267200"/>
            <a:ext cx="9652000" cy="8432800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83" name="Slide Subtitle"/>
          <p:cNvSpPr txBox="1"/>
          <p:nvPr>
            <p:ph type="body" sz="quarter" idx="21" hasCustomPrompt="1"/>
          </p:nvPr>
        </p:nvSpPr>
        <p:spPr>
          <a:xfrm>
            <a:off x="1270000" y="2133600"/>
            <a:ext cx="9652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Slide Subtitle</a:t>
            </a:r>
          </a:p>
        </p:txBody>
      </p:sp>
      <p:sp>
        <p:nvSpPr>
          <p:cNvPr id="8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ection Title"/>
          <p:cNvSpPr txBox="1"/>
          <p:nvPr>
            <p:ph type="title" hasCustomPrompt="1"/>
          </p:nvPr>
        </p:nvSpPr>
        <p:spPr>
          <a:xfrm>
            <a:off x="1270000" y="3289300"/>
            <a:ext cx="21844000" cy="3873500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defRPr spc="-348" sz="11600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</a:defRPr>
            </a:lvl1pPr>
          </a:lstStyle>
          <a:p>
            <a:pPr/>
            <a:r>
              <a:t>Section Title</a:t>
            </a:r>
          </a:p>
        </p:txBody>
      </p:sp>
      <p:sp>
        <p:nvSpPr>
          <p:cNvPr id="9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/>
          <p:nvPr>
            <p:ph type="title" hasCustomPrompt="1"/>
          </p:nvPr>
        </p:nvSpPr>
        <p:spPr>
          <a:xfrm>
            <a:off x="1270000" y="812800"/>
            <a:ext cx="21844000" cy="1557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/>
          <a:p>
            <a:pPr/>
            <a:r>
              <a:t>Slide Title</a:t>
            </a:r>
          </a:p>
        </p:txBody>
      </p:sp>
      <p:sp>
        <p:nvSpPr>
          <p:cNvPr id="3" name="Body Level One…"/>
          <p:cNvSpPr txBox="1"/>
          <p:nvPr>
            <p:ph type="body" idx="1" hasCustomPrompt="1"/>
          </p:nvPr>
        </p:nvSpPr>
        <p:spPr>
          <a:xfrm>
            <a:off x="1270000" y="4267200"/>
            <a:ext cx="21844000" cy="8432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1977623" y="13081000"/>
            <a:ext cx="416053" cy="467107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ctr" defTabSz="825500">
              <a:spcBef>
                <a:spcPts val="0"/>
              </a:spcBef>
              <a:defRPr sz="22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</p:sldLayoutIdLst>
  <p:transition xmlns:p14="http://schemas.microsoft.com/office/powerpoint/2010/main" spd="med" advClick="1"/>
  <p:txStyles>
    <p:titleStyle>
      <a:lvl1pPr marL="0" marR="0" indent="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Graphik Semibold"/>
        </a:defRPr>
      </a:lvl1pPr>
      <a:lvl2pPr marL="0" marR="0" indent="4572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Graphik Semibold"/>
        </a:defRPr>
      </a:lvl2pPr>
      <a:lvl3pPr marL="0" marR="0" indent="9144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Graphik Semibold"/>
        </a:defRPr>
      </a:lvl3pPr>
      <a:lvl4pPr marL="0" marR="0" indent="13716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Graphik Semibold"/>
        </a:defRPr>
      </a:lvl4pPr>
      <a:lvl5pPr marL="0" marR="0" indent="18288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Graphik Semibold"/>
        </a:defRPr>
      </a:lvl5pPr>
      <a:lvl6pPr marL="0" marR="0" indent="22860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Graphik Semibold"/>
        </a:defRPr>
      </a:lvl6pPr>
      <a:lvl7pPr marL="0" marR="0" indent="27432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Graphik Semibold"/>
        </a:defRPr>
      </a:lvl7pPr>
      <a:lvl8pPr marL="0" marR="0" indent="32004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Graphik Semibold"/>
        </a:defRPr>
      </a:lvl8pPr>
      <a:lvl9pPr marL="0" marR="0" indent="36576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Graphik Semibold"/>
        </a:defRPr>
      </a:lvl9pPr>
    </p:titleStyle>
    <p:bodyStyle>
      <a:lvl1pPr marL="5588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Graphik"/>
          <a:ea typeface="Graphik"/>
          <a:cs typeface="Graphik"/>
          <a:sym typeface="Graphik"/>
        </a:defRPr>
      </a:lvl1pPr>
      <a:lvl2pPr marL="11176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Graphik"/>
          <a:ea typeface="Graphik"/>
          <a:cs typeface="Graphik"/>
          <a:sym typeface="Graphik"/>
        </a:defRPr>
      </a:lvl2pPr>
      <a:lvl3pPr marL="16764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Graphik"/>
          <a:ea typeface="Graphik"/>
          <a:cs typeface="Graphik"/>
          <a:sym typeface="Graphik"/>
        </a:defRPr>
      </a:lvl3pPr>
      <a:lvl4pPr marL="22352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Graphik"/>
          <a:ea typeface="Graphik"/>
          <a:cs typeface="Graphik"/>
          <a:sym typeface="Graphik"/>
        </a:defRPr>
      </a:lvl4pPr>
      <a:lvl5pPr marL="27940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Graphik"/>
          <a:ea typeface="Graphik"/>
          <a:cs typeface="Graphik"/>
          <a:sym typeface="Graphik"/>
        </a:defRPr>
      </a:lvl5pPr>
      <a:lvl6pPr marL="33528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Graphik"/>
          <a:ea typeface="Graphik"/>
          <a:cs typeface="Graphik"/>
          <a:sym typeface="Graphik"/>
        </a:defRPr>
      </a:lvl6pPr>
      <a:lvl7pPr marL="39116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Graphik"/>
          <a:ea typeface="Graphik"/>
          <a:cs typeface="Graphik"/>
          <a:sym typeface="Graphik"/>
        </a:defRPr>
      </a:lvl7pPr>
      <a:lvl8pPr marL="44704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Graphik"/>
          <a:ea typeface="Graphik"/>
          <a:cs typeface="Graphik"/>
          <a:sym typeface="Graphik"/>
        </a:defRPr>
      </a:lvl8pPr>
      <a:lvl9pPr marL="50292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Graphik"/>
          <a:ea typeface="Graphik"/>
          <a:cs typeface="Graphik"/>
          <a:sym typeface="Graphik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1pPr>
      <a:lvl2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2pPr>
      <a:lvl3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3pPr>
      <a:lvl4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4pPr>
      <a:lvl5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5pPr>
      <a:lvl6pPr marL="0" marR="0" indent="2286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6pPr>
      <a:lvl7pPr marL="0" marR="0" indent="2743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7pPr>
      <a:lvl8pPr marL="0" marR="0" indent="3200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8pPr>
      <a:lvl9pPr marL="0" marR="0" indent="3657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jpe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3.tif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tif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tif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tif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AE-Morpher: Improve Physical Robustness of…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 defTabSz="1658070">
              <a:defRPr spc="-236" sz="7887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2600"/>
                    </a:gs>
                  </a:gsLst>
                  <a:lin ang="3960000" scaled="0"/>
                </a:gradFill>
              </a:defRPr>
            </a:pPr>
            <a:r>
              <a:t>AE-Morpher: Improve Physical Robustness of</a:t>
            </a:r>
          </a:p>
          <a:p>
            <a:pPr defTabSz="1658070">
              <a:defRPr spc="-236" sz="7887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2600"/>
                    </a:gs>
                  </a:gsLst>
                  <a:lin ang="3960000" scaled="0"/>
                </a:gradFill>
              </a:defRPr>
            </a:pPr>
            <a:r>
              <a:t>Adversarial Objects against LiDAR-based</a:t>
            </a:r>
          </a:p>
          <a:p>
            <a:pPr defTabSz="1658070">
              <a:defRPr spc="-236" sz="7887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2600"/>
                    </a:gs>
                  </a:gsLst>
                  <a:lin ang="3960000" scaled="0"/>
                </a:gradFill>
              </a:defRPr>
            </a:pPr>
            <a:r>
              <a:t>Detectors via Object Reconstruction</a:t>
            </a:r>
          </a:p>
        </p:txBody>
      </p:sp>
      <p:sp>
        <p:nvSpPr>
          <p:cNvPr id="172" name="G13…"/>
          <p:cNvSpPr txBox="1"/>
          <p:nvPr>
            <p:ph type="body" idx="21"/>
          </p:nvPr>
        </p:nvSpPr>
        <p:spPr>
          <a:xfrm>
            <a:off x="1270000" y="9317912"/>
            <a:ext cx="21844000" cy="345971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defTabSz="800735">
              <a:defRPr sz="3395"/>
            </a:pPr>
            <a:r>
              <a:t>G13</a:t>
            </a:r>
          </a:p>
          <a:p>
            <a:pPr defTabSz="800735">
              <a:defRPr sz="3395"/>
            </a:pPr>
            <a:r>
              <a:t>Hui Jin</a:t>
            </a:r>
          </a:p>
          <a:p>
            <a:pPr defTabSz="800735">
              <a:defRPr sz="3395"/>
            </a:pPr>
            <a:r>
              <a:t>Jiarui Zhu</a:t>
            </a:r>
          </a:p>
          <a:p>
            <a:pPr defTabSz="800735">
              <a:defRPr sz="3395"/>
            </a:pPr>
            <a:r>
              <a:t>Harshitha Bashyam</a:t>
            </a:r>
          </a:p>
          <a:p>
            <a:pPr defTabSz="800735">
              <a:defRPr sz="3395"/>
            </a:pPr>
            <a:r>
              <a:t>Apr 21, 2025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CleanShot 2025-03-18 at 14.10.53@2x.png" descr="CleanShot 2025-03-18 at 14.10.53@2x.png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492160" y="2976771"/>
            <a:ext cx="12192001" cy="7454233"/>
          </a:xfrm>
          <a:prstGeom prst="rect">
            <a:avLst/>
          </a:prstGeom>
        </p:spPr>
      </p:pic>
      <p:sp>
        <p:nvSpPr>
          <p:cNvPr id="201" name="System Overall Design"/>
          <p:cNvSpPr txBox="1"/>
          <p:nvPr>
            <p:ph type="title"/>
          </p:nvPr>
        </p:nvSpPr>
        <p:spPr>
          <a:xfrm>
            <a:off x="13051034" y="927100"/>
            <a:ext cx="9652001" cy="1549400"/>
          </a:xfrm>
          <a:prstGeom prst="rect">
            <a:avLst/>
          </a:prstGeom>
        </p:spPr>
        <p:txBody>
          <a:bodyPr/>
          <a:lstStyle>
            <a:lvl1pPr defTabSz="718184">
              <a:defRPr spc="-219" sz="7308">
                <a:gradFill flip="none" rotWithShape="1">
                  <a:gsLst>
                    <a:gs pos="0">
                      <a:srgbClr val="FF40FF"/>
                    </a:gs>
                    <a:gs pos="100000">
                      <a:srgbClr val="FFFB00"/>
                    </a:gs>
                  </a:gsLst>
                  <a:lin ang="3960000" scaled="0"/>
                </a:gradFill>
              </a:defRPr>
            </a:lvl1pPr>
          </a:lstStyle>
          <a:p>
            <a:pPr/>
            <a:r>
              <a:t>System Overall Design</a:t>
            </a:r>
          </a:p>
        </p:txBody>
      </p:sp>
      <p:sp>
        <p:nvSpPr>
          <p:cNvPr id="202" name="Constructing adversarial surfaces:…"/>
          <p:cNvSpPr txBox="1"/>
          <p:nvPr>
            <p:ph type="body" sz="half" idx="1"/>
          </p:nvPr>
        </p:nvSpPr>
        <p:spPr>
          <a:xfrm>
            <a:off x="13051034" y="4356100"/>
            <a:ext cx="9652001" cy="8432800"/>
          </a:xfrm>
          <a:prstGeom prst="rect">
            <a:avLst/>
          </a:prstGeom>
        </p:spPr>
        <p:txBody>
          <a:bodyPr/>
          <a:lstStyle/>
          <a:p>
            <a:pPr/>
            <a:r>
              <a:rPr b="1"/>
              <a:t>Constructing adversarial surfaces:</a:t>
            </a:r>
            <a:endParaRPr b="1"/>
          </a:p>
          <a:p>
            <a:pPr/>
            <a:r>
              <a:t>Build flat surfaces around key vertices to reduce LiDAR scanning errors and improve physical-world robustness.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fad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2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00" grpId="1"/>
      <p:bldP build="whole" bldLvl="1" animBg="1" rev="0" advAuto="0" spid="202" grpId="2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CleanShot 2025-03-18 at 14.10.53@2x.png" descr="CleanShot 2025-03-18 at 14.10.53@2x.png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12204700" y="3130884"/>
            <a:ext cx="12192000" cy="7454232"/>
          </a:xfrm>
          <a:prstGeom prst="rect">
            <a:avLst/>
          </a:prstGeom>
        </p:spPr>
      </p:pic>
      <p:sp>
        <p:nvSpPr>
          <p:cNvPr id="205" name="System Overall Desig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18184">
              <a:defRPr spc="-219" sz="7308">
                <a:gradFill flip="none" rotWithShape="1">
                  <a:gsLst>
                    <a:gs pos="0">
                      <a:srgbClr val="FFFB00"/>
                    </a:gs>
                    <a:gs pos="100000">
                      <a:srgbClr val="FF2600"/>
                    </a:gs>
                  </a:gsLst>
                  <a:lin ang="3960000" scaled="0"/>
                </a:gradFill>
              </a:defRPr>
            </a:lvl1pPr>
          </a:lstStyle>
          <a:p>
            <a:pPr/>
            <a:r>
              <a:t>System Overall Design</a:t>
            </a:r>
          </a:p>
        </p:txBody>
      </p:sp>
      <p:sp>
        <p:nvSpPr>
          <p:cNvPr id="206" name="Constructing the adversarial object: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rPr b="1"/>
              <a:t>Constructing the adversarial object:</a:t>
            </a:r>
            <a:endParaRPr b="1"/>
          </a:p>
          <a:p>
            <a:pPr/>
            <a:r>
              <a:t>Connect flat surfaces into a continuous 3D shape to ensure structure and improve LiDAR capture in the real world.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14:flip dir="r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16" presetID="23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04" grpId="1"/>
      <p:bldP build="whole" bldLvl="1" animBg="1" rev="0" advAuto="0" spid="206" grpId="2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CleanShot 2025-03-18 at 14.10.53@2x.png" descr="CleanShot 2025-03-18 at 14.10.53@2x.png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868879" y="2993895"/>
            <a:ext cx="12192001" cy="7454233"/>
          </a:xfrm>
          <a:prstGeom prst="rect">
            <a:avLst/>
          </a:prstGeom>
        </p:spPr>
      </p:pic>
      <p:sp>
        <p:nvSpPr>
          <p:cNvPr id="209" name="System Overall Design"/>
          <p:cNvSpPr txBox="1"/>
          <p:nvPr>
            <p:ph type="title"/>
          </p:nvPr>
        </p:nvSpPr>
        <p:spPr>
          <a:xfrm>
            <a:off x="13033909" y="927100"/>
            <a:ext cx="9652001" cy="1549400"/>
          </a:xfrm>
          <a:prstGeom prst="rect">
            <a:avLst/>
          </a:prstGeom>
        </p:spPr>
        <p:txBody>
          <a:bodyPr/>
          <a:lstStyle>
            <a:lvl1pPr defTabSz="718184">
              <a:defRPr spc="-219" sz="7308">
                <a:gradFill flip="none" rotWithShape="1">
                  <a:gsLst>
                    <a:gs pos="0">
                      <a:srgbClr val="FF2600"/>
                    </a:gs>
                    <a:gs pos="100000">
                      <a:srgbClr val="00FDFF"/>
                    </a:gs>
                  </a:gsLst>
                  <a:lin ang="3960000" scaled="0"/>
                </a:gradFill>
              </a:defRPr>
            </a:lvl1pPr>
          </a:lstStyle>
          <a:p>
            <a:pPr/>
            <a:r>
              <a:t>System Overall Design</a:t>
            </a:r>
          </a:p>
        </p:txBody>
      </p:sp>
      <p:sp>
        <p:nvSpPr>
          <p:cNvPr id="210" name="Improved stealth:…"/>
          <p:cNvSpPr txBox="1"/>
          <p:nvPr>
            <p:ph type="body" sz="half" idx="1"/>
          </p:nvPr>
        </p:nvSpPr>
        <p:spPr>
          <a:xfrm>
            <a:off x="13033909" y="4356100"/>
            <a:ext cx="9652001" cy="8432800"/>
          </a:xfrm>
          <a:prstGeom prst="rect">
            <a:avLst/>
          </a:prstGeom>
        </p:spPr>
        <p:txBody>
          <a:bodyPr/>
          <a:lstStyle/>
          <a:p>
            <a:pPr/>
            <a:r>
              <a:rPr b="1"/>
              <a:t>Improved stealth: </a:t>
            </a:r>
            <a:endParaRPr b="1"/>
          </a:p>
          <a:p>
            <a:pPr/>
            <a:r>
              <a:t>Adjust size and shape to balance stealth and robustness for real-world practicality.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push dir="l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9" presetID="15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3" presetID="15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10" grpId="2"/>
      <p:bldP build="whole" bldLvl="1" animBg="1" rev="0" advAuto="0" spid="208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AE-Morpher Technical Detail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gradFill flip="none" rotWithShape="1">
                  <a:gsLst>
                    <a:gs pos="0">
                      <a:srgbClr val="00FDFF"/>
                    </a:gs>
                    <a:gs pos="100000">
                      <a:srgbClr val="FFFB00"/>
                    </a:gs>
                  </a:gsLst>
                  <a:lin ang="3960000" scaled="0"/>
                </a:gradFill>
              </a:defRPr>
            </a:lvl1pPr>
          </a:lstStyle>
          <a:p>
            <a:pPr/>
            <a:r>
              <a:t>AE-Morpher Technical Details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push dir="l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v2-f95a138f820a318b48587ed091bce2bb_1440w.jpg" descr="v2-f95a138f820a318b48587ed091bce2bb_1440w.jpg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12204700" y="3570628"/>
            <a:ext cx="12192000" cy="6574744"/>
          </a:xfrm>
          <a:prstGeom prst="rect">
            <a:avLst/>
          </a:prstGeom>
        </p:spPr>
      </p:pic>
      <p:sp>
        <p:nvSpPr>
          <p:cNvPr id="215" name="Valid Vertex Identifica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27379">
              <a:defRPr spc="-191" sz="6384">
                <a:gradFill flip="none" rotWithShape="1">
                  <a:gsLst>
                    <a:gs pos="0">
                      <a:srgbClr val="FFFB00"/>
                    </a:gs>
                    <a:gs pos="100000">
                      <a:srgbClr val="FF00F7"/>
                    </a:gs>
                  </a:gsLst>
                  <a:lin ang="3960000" scaled="0"/>
                </a:gradFill>
              </a:defRPr>
            </a:lvl1pPr>
          </a:lstStyle>
          <a:p>
            <a:pPr/>
            <a:r>
              <a:t>Valid Vertex Identification</a:t>
            </a:r>
          </a:p>
        </p:txBody>
      </p:sp>
      <p:sp>
        <p:nvSpPr>
          <p:cNvPr id="216" name="Ray-casting simulates LiDAR scans to find effective vertices.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Ray-casting simulates LiDAR scans to find effective vertices.</a:t>
            </a:r>
          </a:p>
          <a:p>
            <a:pPr/>
            <a:r>
              <a:t>Only vertices that fool the model are kept — reducing redundancy and improving stealth.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14:flip dir="r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0" presetID="1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32" presetID="23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14" grpId="1"/>
      <p:bldP build="whole" bldLvl="1" animBg="1" rev="0" advAuto="0" spid="216" grpId="2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Counter Surfaces and Counter Objec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gradFill flip="none" rotWithShape="1">
                  <a:gsLst>
                    <a:gs pos="0">
                      <a:srgbClr val="FF40FF"/>
                    </a:gs>
                    <a:gs pos="100000">
                      <a:srgbClr val="942192"/>
                    </a:gs>
                  </a:gsLst>
                  <a:lin ang="3960000" scaled="0"/>
                </a:gradFill>
              </a:defRPr>
            </a:lvl1pPr>
          </a:lstStyle>
          <a:p>
            <a:pPr/>
            <a:r>
              <a:t>Counter Surfaces and Counter Objects</a:t>
            </a:r>
          </a:p>
        </p:txBody>
      </p:sp>
      <p:sp>
        <p:nvSpPr>
          <p:cNvPr id="219" name="Planar surfaces are added around key vertices to reduce laser deviation and improve LiDAR capture accuracy.…"/>
          <p:cNvSpPr txBox="1"/>
          <p:nvPr>
            <p:ph type="body" idx="1"/>
          </p:nvPr>
        </p:nvSpPr>
        <p:spPr>
          <a:xfrm>
            <a:off x="1269999" y="4267199"/>
            <a:ext cx="21364942" cy="8432801"/>
          </a:xfrm>
          <a:prstGeom prst="rect">
            <a:avLst/>
          </a:prstGeom>
        </p:spPr>
        <p:txBody>
          <a:bodyPr/>
          <a:lstStyle/>
          <a:p>
            <a:pPr marL="640291" indent="-640291">
              <a:buClr>
                <a:srgbClr val="000000"/>
              </a:buClr>
              <a:buSzPct val="100000"/>
              <a:buChar char="•"/>
            </a:pPr>
            <a:r>
              <a:t>Planar surfaces are added around key vertices to reduce laser deviation and improve LiDAR capture accuracy.</a:t>
            </a:r>
          </a:p>
          <a:p>
            <a:pPr marL="640291" indent="-640291">
              <a:buClr>
                <a:srgbClr val="000000"/>
              </a:buClr>
              <a:buSzPct val="100000"/>
              <a:buChar char="•"/>
            </a:pPr>
            <a:r>
              <a:t>This boosts attack success while keeping the object stealthy.</a:t>
            </a:r>
          </a:p>
        </p:txBody>
      </p:sp>
      <p:pic>
        <p:nvPicPr>
          <p:cNvPr id="22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00634" y="7273532"/>
            <a:ext cx="8103673" cy="54024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14:prism dir="r" isContent="0" isInverted="1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0" presetID="1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8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1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19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19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Class="entr" nodeType="withEffect" presetSubtype="8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8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1" animBg="1" rev="0" advAuto="0" spid="219" grpId="2"/>
      <p:bldP build="whole" bldLvl="1" animBg="1" rev="0" advAuto="0" spid="220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CleanShot 2025-03-18 at 14.32.05@2x.png" descr="CleanShot 2025-03-18 at 14.32.05@2x.png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12204700" y="3389193"/>
            <a:ext cx="12192000" cy="6937614"/>
          </a:xfrm>
          <a:prstGeom prst="rect">
            <a:avLst/>
          </a:prstGeom>
        </p:spPr>
      </p:pic>
      <p:sp>
        <p:nvSpPr>
          <p:cNvPr id="223" name="Adversarial Object Construc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03555">
              <a:defRPr spc="-153" sz="5124">
                <a:gradFill flip="none" rotWithShape="1">
                  <a:gsLst>
                    <a:gs pos="0">
                      <a:srgbClr val="5E03FF"/>
                    </a:gs>
                    <a:gs pos="100000">
                      <a:srgbClr val="000000"/>
                    </a:gs>
                  </a:gsLst>
                  <a:lin ang="3960000" scaled="0"/>
                </a:gradFill>
              </a:defRPr>
            </a:lvl1pPr>
          </a:lstStyle>
          <a:p>
            <a:pPr/>
            <a:r>
              <a:t>Adversarial Object Construction</a:t>
            </a:r>
          </a:p>
        </p:txBody>
      </p:sp>
      <p:sp>
        <p:nvSpPr>
          <p:cNvPr id="224" name="Connect adversarial surfaces into a continuous 3D shape to ensure structure and improve LiDAR capture."/>
          <p:cNvSpPr txBox="1"/>
          <p:nvPr>
            <p:ph type="body" sz="half" idx="1"/>
          </p:nvPr>
        </p:nvSpPr>
        <p:spPr>
          <a:xfrm>
            <a:off x="1270000" y="5637087"/>
            <a:ext cx="9652001" cy="8432801"/>
          </a:xfrm>
          <a:prstGeom prst="rect">
            <a:avLst/>
          </a:prstGeom>
        </p:spPr>
        <p:txBody>
          <a:bodyPr/>
          <a:lstStyle/>
          <a:p>
            <a:pPr/>
            <a:r>
              <a:t>Connect adversarial surfaces into a continuous 3D shape to ensure structure and improve LiDAR capture.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4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1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24" grpId="2"/>
      <p:bldP build="whole" bldLvl="1" animBg="1" rev="0" advAuto="0" spid="222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CleanShot 2025-03-18 at 14.35.41@2x.png" descr="CleanShot 2025-03-18 at 14.35.41@2x.png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406542" y="4202820"/>
            <a:ext cx="12192001" cy="5550091"/>
          </a:xfrm>
          <a:prstGeom prst="rect">
            <a:avLst/>
          </a:prstGeom>
        </p:spPr>
      </p:pic>
      <p:sp>
        <p:nvSpPr>
          <p:cNvPr id="227" name="Concealment Adjustment"/>
          <p:cNvSpPr txBox="1"/>
          <p:nvPr>
            <p:ph type="title"/>
          </p:nvPr>
        </p:nvSpPr>
        <p:spPr>
          <a:xfrm>
            <a:off x="13474700" y="821134"/>
            <a:ext cx="9652000" cy="1549401"/>
          </a:xfrm>
          <a:prstGeom prst="rect">
            <a:avLst/>
          </a:prstGeom>
        </p:spPr>
        <p:txBody>
          <a:bodyPr/>
          <a:lstStyle>
            <a:lvl1pPr defTabSz="627379">
              <a:defRPr spc="-191" sz="6384">
                <a:gradFill flip="none" rotWithShape="1">
                  <a:gsLst>
                    <a:gs pos="0">
                      <a:srgbClr val="000000"/>
                    </a:gs>
                    <a:gs pos="100000">
                      <a:srgbClr val="FFFB00"/>
                    </a:gs>
                  </a:gsLst>
                  <a:lin ang="3960000" scaled="0"/>
                </a:gradFill>
              </a:defRPr>
            </a:lvl1pPr>
          </a:lstStyle>
          <a:p>
            <a:pPr/>
            <a:r>
              <a:t>Concealment Adjustment</a:t>
            </a:r>
          </a:p>
        </p:txBody>
      </p:sp>
      <p:sp>
        <p:nvSpPr>
          <p:cNvPr id="228" name="Adjust size and shape to balance stealth and robustness for real-world use."/>
          <p:cNvSpPr txBox="1"/>
          <p:nvPr>
            <p:ph type="body" sz="half" idx="1"/>
          </p:nvPr>
        </p:nvSpPr>
        <p:spPr>
          <a:xfrm>
            <a:off x="13188022" y="5891212"/>
            <a:ext cx="9652001" cy="8432801"/>
          </a:xfrm>
          <a:prstGeom prst="rect">
            <a:avLst/>
          </a:prstGeom>
        </p:spPr>
        <p:txBody>
          <a:bodyPr/>
          <a:lstStyle/>
          <a:p>
            <a:pPr/>
            <a:r>
              <a:t>Adjust size and shape to balance stealth and robustness for real-world use.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0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Subtype="8" presetID="2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2" dur="40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28" grpId="2"/>
      <p:bldP build="whole" bldLvl="1" animBg="1" rev="0" advAuto="0" spid="226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Experimental Design &amp; Results Analysi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pc="-285" sz="9500">
                <a:gradFill flip="none" rotWithShape="1">
                  <a:gsLst>
                    <a:gs pos="0">
                      <a:srgbClr val="FFFB00"/>
                    </a:gs>
                    <a:gs pos="100000">
                      <a:srgbClr val="AA7942"/>
                    </a:gs>
                  </a:gsLst>
                  <a:lin ang="3960000" scaled="0"/>
                </a:gradFill>
              </a:defRPr>
            </a:lvl1pPr>
          </a:lstStyle>
          <a:p>
            <a:pPr/>
            <a:r>
              <a:t>Experimental Design &amp; Results Analysis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fade thruBlk="1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CleanShot 2025-03-18 at 15.13.53@2x.png" descr="CleanShot 2025-03-18 at 15.13.53@2x.png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12204700" y="2399731"/>
            <a:ext cx="12192000" cy="8916538"/>
          </a:xfrm>
          <a:prstGeom prst="rect">
            <a:avLst/>
          </a:prstGeom>
        </p:spPr>
      </p:pic>
      <p:sp>
        <p:nvSpPr>
          <p:cNvPr id="233" name="SVL Simulator + Apoll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09930">
              <a:defRPr spc="-216" sz="7224">
                <a:gradFill flip="none" rotWithShape="1">
                  <a:gsLst>
                    <a:gs pos="0">
                      <a:srgbClr val="AA7942"/>
                    </a:gs>
                    <a:gs pos="100000">
                      <a:srgbClr val="FF00F7"/>
                    </a:gs>
                  </a:gsLst>
                  <a:lin ang="3960000" scaled="0"/>
                </a:gradFill>
              </a:defRPr>
            </a:lvl1pPr>
          </a:lstStyle>
          <a:p>
            <a:pPr/>
            <a:r>
              <a:t>SVL Simulator + Apollo</a:t>
            </a:r>
          </a:p>
        </p:txBody>
      </p:sp>
      <p:sp>
        <p:nvSpPr>
          <p:cNvPr id="234" name="Experiments used SVL Simulator and Apollo to test static and dynamic attacks in realistic driving environments."/>
          <p:cNvSpPr txBox="1"/>
          <p:nvPr>
            <p:ph type="body" sz="half" idx="1"/>
          </p:nvPr>
        </p:nvSpPr>
        <p:spPr>
          <a:xfrm>
            <a:off x="1270000" y="5602840"/>
            <a:ext cx="9652000" cy="8432801"/>
          </a:xfrm>
          <a:prstGeom prst="rect">
            <a:avLst/>
          </a:prstGeom>
        </p:spPr>
        <p:txBody>
          <a:bodyPr/>
          <a:lstStyle/>
          <a:p>
            <a:pPr/>
            <a:r>
              <a:t>Experiments used SVL Simulator and Apollo to test static and dynamic attacks in realistic driving environments.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3000">
        <p:push dir="l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6" presetID="4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in)" transition="in">
                                      <p:cBhvr>
                                        <p:cTn id="7" dur="10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Subtype="32" presetID="4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12" dur="10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34" grpId="2"/>
      <p:bldP build="whole" bldLvl="1" animBg="1" rev="0" advAuto="0" spid="232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Background &amp; Research Motiva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pc="-317" sz="10600"/>
            </a:lvl1pPr>
          </a:lstStyle>
          <a:p>
            <a:pPr/>
            <a:r>
              <a:t>Background &amp; Research Motivation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advClick="1" p14:dur="2000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Dynamic Attack Performance Improvement Comparison"/>
          <p:cNvSpPr txBox="1"/>
          <p:nvPr>
            <p:ph type="title"/>
          </p:nvPr>
        </p:nvSpPr>
        <p:spPr>
          <a:xfrm>
            <a:off x="3829342" y="821134"/>
            <a:ext cx="16725316" cy="1549401"/>
          </a:xfrm>
          <a:prstGeom prst="rect">
            <a:avLst/>
          </a:prstGeom>
        </p:spPr>
        <p:txBody>
          <a:bodyPr/>
          <a:lstStyle>
            <a:lvl1pPr defTabSz="495300">
              <a:defRPr spc="-151" sz="5040">
                <a:gradFill flip="none" rotWithShape="1">
                  <a:gsLst>
                    <a:gs pos="0">
                      <a:srgbClr val="FF40FF"/>
                    </a:gs>
                    <a:gs pos="100000">
                      <a:srgbClr val="000000"/>
                    </a:gs>
                  </a:gsLst>
                  <a:lin ang="3960000" scaled="0"/>
                </a:gradFill>
              </a:defRPr>
            </a:lvl1pPr>
          </a:lstStyle>
          <a:p>
            <a:pPr/>
            <a:r>
              <a:t>Dynamic Attack Performance Improvement Comparison</a:t>
            </a:r>
          </a:p>
        </p:txBody>
      </p:sp>
      <p:sp>
        <p:nvSpPr>
          <p:cNvPr id="237" name="AE-Morpher boosts attack success by 38.64% and reduces projection area by 67.59%, showing strong performance in dynamic attacks."/>
          <p:cNvSpPr txBox="1"/>
          <p:nvPr>
            <p:ph type="body" sz="half" idx="1"/>
          </p:nvPr>
        </p:nvSpPr>
        <p:spPr>
          <a:xfrm>
            <a:off x="13468562" y="4387065"/>
            <a:ext cx="9652001" cy="8432801"/>
          </a:xfrm>
          <a:prstGeom prst="rect">
            <a:avLst/>
          </a:prstGeom>
        </p:spPr>
        <p:txBody>
          <a:bodyPr/>
          <a:lstStyle/>
          <a:p>
            <a:pPr/>
            <a:r>
              <a:t>AE-Morpher boosts attack success by 38.64% and reduces projection area by 67.59%, showing strong performance in dynamic attacks.</a:t>
            </a:r>
          </a:p>
        </p:txBody>
      </p:sp>
      <p:graphicFrame>
        <p:nvGraphicFramePr>
          <p:cNvPr id="238" name="Table 1"/>
          <p:cNvGraphicFramePr/>
          <p:nvPr/>
        </p:nvGraphicFramePr>
        <p:xfrm>
          <a:off x="1352764" y="5206558"/>
          <a:ext cx="9973487" cy="4820177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3320262"/>
                <a:gridCol w="3426749"/>
                <a:gridCol w="4106275"/>
              </a:tblGrid>
              <a:tr h="160249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/>
                        <a:t>Method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/>
                        <a:t>Attack success rate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/>
                        <a:t>Reduced projection area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60249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/>
                        <a:t>Original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/>
                        <a:t>100%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/>
                        <a:t>-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602492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/>
                        <a:t>AE-Morpher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/>
                        <a:t>71.4%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/>
                        <a:t>67.59%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push dir="r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32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37" grpId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Real Environment Experimen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4830">
              <a:defRPr spc="-166" sz="5544">
                <a:gradFill flip="none" rotWithShape="1">
                  <a:gsLst>
                    <a:gs pos="0">
                      <a:srgbClr val="000000"/>
                    </a:gs>
                    <a:gs pos="100000">
                      <a:srgbClr val="FFFFFF"/>
                    </a:gs>
                  </a:gsLst>
                  <a:lin ang="3960000" scaled="0"/>
                </a:gradFill>
              </a:defRPr>
            </a:lvl1pPr>
          </a:lstStyle>
          <a:p>
            <a:pPr/>
            <a:r>
              <a:t>Real Environment Experiment</a:t>
            </a:r>
          </a:p>
        </p:txBody>
      </p:sp>
      <p:sp>
        <p:nvSpPr>
          <p:cNvPr id="241" name="Real-world tests with RS-LiDAR-16…"/>
          <p:cNvSpPr txBox="1"/>
          <p:nvPr>
            <p:ph type="body" sz="half" idx="1"/>
          </p:nvPr>
        </p:nvSpPr>
        <p:spPr>
          <a:xfrm>
            <a:off x="1680966" y="5867970"/>
            <a:ext cx="9652001" cy="8432801"/>
          </a:xfrm>
          <a:prstGeom prst="rect">
            <a:avLst/>
          </a:prstGeom>
        </p:spPr>
        <p:txBody>
          <a:bodyPr/>
          <a:lstStyle/>
          <a:p>
            <a:pPr/>
            <a:r>
              <a:t>Real-world tests with RS-LiDAR-16</a:t>
            </a:r>
          </a:p>
          <a:p>
            <a:pPr/>
            <a:r>
              <a:t>Daytime success rate: 80.8%</a:t>
            </a:r>
          </a:p>
          <a:p>
            <a:pPr/>
            <a:r>
              <a:t>Nighttime success rate: 71.4%</a:t>
            </a:r>
          </a:p>
        </p:txBody>
      </p:sp>
      <p:pic>
        <p:nvPicPr>
          <p:cNvPr id="242" name="CleanShot 2025-03-18 at 16.14.45@2x.png" descr="CleanShot 2025-03-18 at 16.14.45@2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890962" y="2327453"/>
            <a:ext cx="6807201" cy="4711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43" name="CleanShot 2025-03-18 at 16.14.52@2x.png" descr="CleanShot 2025-03-18 at 16.14.52@2x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890962" y="7728520"/>
            <a:ext cx="6807201" cy="47117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push dir="r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16" presetID="23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16" presetID="23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41" grpId="3"/>
      <p:bldP build="whole" bldLvl="1" animBg="1" rev="0" advAuto="0" spid="242" grpId="1"/>
      <p:bldP build="whole" bldLvl="1" animBg="1" rev="0" advAuto="0" spid="243" grpId="2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CleanShot 2025-03-18 at 16.20.43@2x.png" descr="CleanShot 2025-03-18 at 16.20.43@2x.png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12198562" y="4769687"/>
            <a:ext cx="12192001" cy="6505435"/>
          </a:xfrm>
          <a:prstGeom prst="rect">
            <a:avLst/>
          </a:prstGeom>
        </p:spPr>
      </p:pic>
      <p:sp>
        <p:nvSpPr>
          <p:cNvPr id="246" name="Comparison Results with AdvL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03555">
              <a:defRPr spc="-153" sz="5124">
                <a:gradFill flip="none" rotWithShape="1">
                  <a:gsLst>
                    <a:gs pos="0">
                      <a:srgbClr val="FFFFFF"/>
                    </a:gs>
                    <a:gs pos="100000">
                      <a:srgbClr val="AA7942"/>
                    </a:gs>
                  </a:gsLst>
                  <a:lin ang="3960000" scaled="0"/>
                </a:gradFill>
              </a:defRPr>
            </a:lvl1pPr>
          </a:lstStyle>
          <a:p>
            <a:pPr/>
            <a:r>
              <a:t>Comparison Results with AdvLo</a:t>
            </a:r>
          </a:p>
        </p:txBody>
      </p:sp>
      <p:sp>
        <p:nvSpPr>
          <p:cNvPr id="247" name="AE-Morpher outperforms AdvLo by 9% showing clear advantages in both attack success and stealth (smaller projection area)."/>
          <p:cNvSpPr txBox="1"/>
          <p:nvPr>
            <p:ph type="body" sz="half" idx="1"/>
          </p:nvPr>
        </p:nvSpPr>
        <p:spPr>
          <a:xfrm>
            <a:off x="1269999" y="5756952"/>
            <a:ext cx="9652001" cy="8432801"/>
          </a:xfrm>
          <a:prstGeom prst="rect">
            <a:avLst/>
          </a:prstGeom>
        </p:spPr>
        <p:txBody>
          <a:bodyPr/>
          <a:lstStyle/>
          <a:p>
            <a:pPr/>
            <a:r>
              <a:t>AE-Morpher outperforms AdvLo by 9% showing clear advantages in both attack success and stealth (smaller projection area).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push dir="r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10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10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47" grpId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Fusion Attack Effec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gradFill flip="none" rotWithShape="1">
                  <a:gsLst>
                    <a:gs pos="0">
                      <a:srgbClr val="AA7942"/>
                    </a:gs>
                    <a:gs pos="100000">
                      <a:srgbClr val="000000"/>
                    </a:gs>
                  </a:gsLst>
                  <a:lin ang="3960000" scaled="0"/>
                </a:gradFill>
              </a:defRPr>
            </a:lvl1pPr>
          </a:lstStyle>
          <a:p>
            <a:pPr/>
            <a:r>
              <a:t>Fusion Attack Effect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push dir="l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enImage8365c8e7a52a4b1ba02f7db96b81dabd.png" descr="genImage8365c8e7a52a4b1ba02f7db96b81dabd.png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12204700" y="762000"/>
            <a:ext cx="12192000" cy="12192001"/>
          </a:xfrm>
          <a:prstGeom prst="rect">
            <a:avLst/>
          </a:prstGeom>
        </p:spPr>
      </p:pic>
      <p:sp>
        <p:nvSpPr>
          <p:cNvPr id="252" name="Fusion Attack (LiDAR+Camera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28319">
              <a:defRPr spc="-161" sz="5376">
                <a:gradFill flip="none" rotWithShape="1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3960000" scaled="0"/>
                </a:gradFill>
              </a:defRPr>
            </a:lvl1pPr>
          </a:lstStyle>
          <a:p>
            <a:pPr/>
            <a:r>
              <a:t>Fusion Attack (LiDAR+Camera)</a:t>
            </a:r>
          </a:p>
        </p:txBody>
      </p:sp>
      <p:sp>
        <p:nvSpPr>
          <p:cNvPr id="253" name="Fusion attack targets both LiDAR and camera using shape + texture to deceive both models.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Fusion attack targets both LiDAR and camera using shape + texture to deceive both models.</a:t>
            </a:r>
          </a:p>
          <a:p>
            <a:pPr/>
            <a:r>
              <a:t>At 20m, success rate reached 75.6%.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dissolve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5" presetID="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vertical)" transition="in">
                                      <p:cBhvr>
                                        <p:cTn id="7" dur="10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Subtype="5" presetID="3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vertical)" transition="in">
                                      <p:cBhvr>
                                        <p:cTn id="12" dur="10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51" grpId="1"/>
      <p:bldP build="whole" bldLvl="1" animBg="1" rev="0" advAuto="0" spid="253" grpId="2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Advantages &amp; Innova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gradFill flip="none" rotWithShape="1">
                  <a:gsLst>
                    <a:gs pos="0">
                      <a:srgbClr val="000000"/>
                    </a:gs>
                    <a:gs pos="100000">
                      <a:srgbClr val="00FDFF"/>
                    </a:gs>
                  </a:gsLst>
                  <a:lin ang="3960000" scaled="0"/>
                </a:gradFill>
              </a:defRPr>
            </a:lvl1pPr>
          </a:lstStyle>
          <a:p>
            <a:pPr/>
            <a:r>
              <a:t>Advantages &amp; Innovation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dissolve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Advantages &amp; Innova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gradFill flip="none" rotWithShape="1">
                  <a:gsLst>
                    <a:gs pos="0">
                      <a:srgbClr val="00FDFF"/>
                    </a:gs>
                    <a:gs pos="100000">
                      <a:srgbClr val="00FDFF"/>
                    </a:gs>
                  </a:gsLst>
                  <a:lin ang="3960000" scaled="0"/>
                </a:gradFill>
              </a:defRPr>
            </a:lvl1pPr>
          </a:lstStyle>
          <a:p>
            <a:pPr/>
            <a:r>
              <a:t>Advantages &amp; Innovation</a:t>
            </a:r>
          </a:p>
        </p:txBody>
      </p:sp>
      <p:sp>
        <p:nvSpPr>
          <p:cNvPr id="258" name="AE-Morpher reveals how sparse LiDAR affects adversarial attacks and uses geometry reconstruction to boost robustness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AE-Morpher reveals how sparse LiDAR affects adversarial attacks and uses geometry reconstruction to boost robustness.</a:t>
            </a:r>
          </a:p>
          <a:p>
            <a:pPr/>
            <a:r>
              <a:t>It works without expensive 3D printing — practical and feasible.</a:t>
            </a:r>
          </a:p>
        </p:txBody>
      </p:sp>
      <p:pic>
        <p:nvPicPr>
          <p:cNvPr id="25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52871" y="7238143"/>
            <a:ext cx="8780957" cy="585397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dissolve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5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ID="10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5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2" dur="1000"/>
                                        <p:tgtEl>
                                          <p:spTgt spid="25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Class="entr" nodeType="withEffect" presetSubtype="0" presetID="10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5" dur="1000"/>
                                        <p:tgtEl>
                                          <p:spTgt spid="2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clickEffect" presetID="10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2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20" dur="1000"/>
                                        <p:tgtEl>
                                          <p:spTgt spid="2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59" grpId="1"/>
      <p:bldP build="p" bldLvl="5" animBg="1" rev="0" advAuto="0" spid="258" grpId="2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Restriction Analysi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gradFill flip="none" rotWithShape="1">
                  <a:gsLst>
                    <a:gs pos="0">
                      <a:srgbClr val="00FDFF"/>
                    </a:gs>
                    <a:gs pos="100000">
                      <a:srgbClr val="FF40FF"/>
                    </a:gs>
                  </a:gsLst>
                  <a:lin ang="3960000" scaled="0"/>
                </a:gradFill>
              </a:defRPr>
            </a:lvl1pPr>
          </a:lstStyle>
          <a:p>
            <a:pPr/>
            <a:r>
              <a:t>Restriction Analysis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dissolve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CleanShot 2025-03-19 at 13.27.22@2x.png" descr="CleanShot 2025-03-19 at 13.27.22@2x.png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560655" y="2506951"/>
            <a:ext cx="12192001" cy="8702098"/>
          </a:xfrm>
          <a:prstGeom prst="rect">
            <a:avLst/>
          </a:prstGeom>
        </p:spPr>
      </p:pic>
      <p:sp>
        <p:nvSpPr>
          <p:cNvPr id="264" name="limitation"/>
          <p:cNvSpPr txBox="1"/>
          <p:nvPr>
            <p:ph type="title"/>
          </p:nvPr>
        </p:nvSpPr>
        <p:spPr>
          <a:xfrm>
            <a:off x="12605820" y="821134"/>
            <a:ext cx="9652001" cy="1549401"/>
          </a:xfrm>
          <a:prstGeom prst="rect">
            <a:avLst/>
          </a:prstGeom>
        </p:spPr>
        <p:txBody>
          <a:bodyPr/>
          <a:lstStyle>
            <a:lvl1pPr>
              <a:defRPr>
                <a:gradFill flip="none" rotWithShape="1">
                  <a:gsLst>
                    <a:gs pos="0">
                      <a:srgbClr val="FF40FF"/>
                    </a:gs>
                    <a:gs pos="100000">
                      <a:srgbClr val="FFFFFF"/>
                    </a:gs>
                  </a:gsLst>
                  <a:lin ang="3960000" scaled="0"/>
                </a:gradFill>
              </a:defRPr>
            </a:lvl1pPr>
          </a:lstStyle>
          <a:p>
            <a:pPr/>
            <a:r>
              <a:t>limitation</a:t>
            </a:r>
          </a:p>
        </p:txBody>
      </p:sp>
      <p:sp>
        <p:nvSpPr>
          <p:cNvPr id="265" name="Designed for a single LiDAR — may struggle with multi-LiDAR setups…"/>
          <p:cNvSpPr txBox="1"/>
          <p:nvPr>
            <p:ph type="body" sz="half" idx="1"/>
          </p:nvPr>
        </p:nvSpPr>
        <p:spPr>
          <a:xfrm>
            <a:off x="13474700" y="4264470"/>
            <a:ext cx="9652000" cy="8432801"/>
          </a:xfrm>
          <a:prstGeom prst="rect">
            <a:avLst/>
          </a:prstGeom>
        </p:spPr>
        <p:txBody>
          <a:bodyPr/>
          <a:lstStyle/>
          <a:p>
            <a:pPr/>
            <a:r>
              <a:t>Designed for a single LiDAR — may struggle with multi-LiDAR setups</a:t>
            </a:r>
          </a:p>
          <a:p>
            <a:pPr/>
            <a:r>
              <a:t>Real-world dynamics (e.g. traffic, pedestrians) may reduce effectiveness</a:t>
            </a:r>
          </a:p>
          <a:p>
            <a:pPr/>
            <a:r>
              <a:t>LiDAR resolution differences can impact performance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14:flip dir="r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15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2" presetID="15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63" grpId="1"/>
      <p:bldP build="whole" bldLvl="1" animBg="1" rev="0" advAuto="0" spid="265" grpId="2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CleanShot 2025-03-19 at 13.29.04@2x.png" descr="CleanShot 2025-03-19 at 13.29.04@2x.png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12198562" y="5403384"/>
            <a:ext cx="12192001" cy="5066806"/>
          </a:xfrm>
          <a:prstGeom prst="rect">
            <a:avLst/>
          </a:prstGeom>
        </p:spPr>
      </p:pic>
      <p:sp>
        <p:nvSpPr>
          <p:cNvPr id="268" name="Future Work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gradFill flip="none" rotWithShape="1">
                  <a:gsLst>
                    <a:gs pos="0">
                      <a:srgbClr val="FFFFFF"/>
                    </a:gs>
                    <a:gs pos="100000">
                      <a:srgbClr val="FF00F7"/>
                    </a:gs>
                  </a:gsLst>
                  <a:lin ang="3960000" scaled="0"/>
                </a:gradFill>
              </a:defRPr>
            </a:lvl1pPr>
          </a:lstStyle>
          <a:p>
            <a:pPr/>
            <a:r>
              <a:t>Future Work</a:t>
            </a:r>
          </a:p>
        </p:txBody>
      </p:sp>
      <p:sp>
        <p:nvSpPr>
          <p:cNvPr id="269" name="Adapt to multi-LiDAR systems for consistent point cloud capture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Adapt to multi-LiDAR systems for consistent point cloud capture</a:t>
            </a:r>
          </a:p>
          <a:p>
            <a:pPr/>
            <a:r>
              <a:t>Improve robustness in dynamic environments with real-time adjustments</a:t>
            </a:r>
          </a:p>
          <a:p>
            <a:pPr/>
            <a:r>
              <a:t>Optimize for LiDARs with different resolutions to enhance generalization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14:prism dir="r" isContent="1" isInverted="0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0" presetID="1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10" presetID="1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67" grpId="1"/>
      <p:bldP build="whole" bldLvl="1" animBg="1" rev="0" advAuto="0" spid="269" grpId="2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Why Autonomous Driving Needs LiDAR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gradFill flip="none" rotWithShape="1">
                  <a:gsLst>
                    <a:gs pos="0">
                      <a:srgbClr val="FF9300"/>
                    </a:gs>
                    <a:gs pos="100000">
                      <a:srgbClr val="942192"/>
                    </a:gs>
                  </a:gsLst>
                  <a:lin ang="3960000" scaled="0"/>
                </a:gradFill>
              </a:defRPr>
            </a:lvl1pPr>
          </a:lstStyle>
          <a:p>
            <a:pPr>
              <a:defRPr>
                <a:gradFill flip="none" rotWithShape="1">
                  <a:gsLst>
                    <a:gs pos="0">
                      <a:srgbClr val="5E03FF"/>
                    </a:gs>
                    <a:gs pos="100000">
                      <a:srgbClr val="FF00F7"/>
                    </a:gs>
                  </a:gsLst>
                  <a:lin ang="3960000" scaled="0"/>
                </a:gradFill>
              </a:defRPr>
            </a:pPr>
            <a:r>
              <a:rPr>
                <a:gradFill flip="none" rotWithShape="1">
                  <a:gsLst>
                    <a:gs pos="0">
                      <a:srgbClr val="FF9300"/>
                    </a:gs>
                    <a:gs pos="100000">
                      <a:srgbClr val="942192"/>
                    </a:gs>
                  </a:gsLst>
                  <a:lin ang="3960000" scaled="0"/>
                </a:gradFill>
              </a:rPr>
              <a:t>Why Autonomous Driving Needs LiDAR?</a:t>
            </a:r>
          </a:p>
        </p:txBody>
      </p:sp>
      <p:sp>
        <p:nvSpPr>
          <p:cNvPr id="177" name="🚗 More cars are driving themselves — safety matters.…"/>
          <p:cNvSpPr txBox="1"/>
          <p:nvPr>
            <p:ph type="body" sz="half" idx="1"/>
          </p:nvPr>
        </p:nvSpPr>
        <p:spPr>
          <a:xfrm>
            <a:off x="6842325" y="2884355"/>
            <a:ext cx="10699350" cy="8432801"/>
          </a:xfrm>
          <a:prstGeom prst="rect">
            <a:avLst/>
          </a:prstGeom>
        </p:spPr>
        <p:txBody>
          <a:bodyPr/>
          <a:lstStyle/>
          <a:p>
            <a:pPr/>
            <a:r>
              <a:t>🚗 More cars are driving themselves — safety matters.</a:t>
            </a:r>
          </a:p>
          <a:p>
            <a:pPr/>
            <a:r>
              <a:t>🌐 LiDAR helps them "see" the world in 3D.</a:t>
            </a:r>
          </a:p>
        </p:txBody>
      </p:sp>
      <p:pic>
        <p:nvPicPr>
          <p:cNvPr id="17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875729" y="7044504"/>
            <a:ext cx="12960347" cy="61036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dissolve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ID="10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1" dur="1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78" grpId="1"/>
      <p:bldP build="whole" bldLvl="1" animBg="1" rev="0" advAuto="0" spid="177" grpId="2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Reflec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gradFill flip="none" rotWithShape="1">
                  <a:gsLst>
                    <a:gs pos="0">
                      <a:srgbClr val="FF00D8"/>
                    </a:gs>
                    <a:gs pos="100000">
                      <a:srgbClr val="942192"/>
                    </a:gs>
                  </a:gsLst>
                  <a:lin ang="3960000" scaled="0"/>
                </a:gradFill>
              </a:defRPr>
            </a:lvl1pPr>
          </a:lstStyle>
          <a:p>
            <a:pPr/>
            <a:r>
              <a:t>Reflection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checker dir="horz"/>
      </p:transition>
    </mc:Choice>
    <mc:Fallback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Advantages and Disadvantag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gradFill flip="none" rotWithShape="1">
                  <a:gsLst>
                    <a:gs pos="0">
                      <a:srgbClr val="942192"/>
                    </a:gs>
                    <a:gs pos="100000">
                      <a:srgbClr val="0433FF"/>
                    </a:gs>
                  </a:gsLst>
                  <a:lin ang="3960000" scaled="0"/>
                </a:gradFill>
              </a:defRPr>
            </a:lvl1pPr>
          </a:lstStyle>
          <a:p>
            <a:pPr/>
            <a:r>
              <a:t>Advantages and Disadvantages</a:t>
            </a:r>
          </a:p>
        </p:txBody>
      </p:sp>
      <p:sp>
        <p:nvSpPr>
          <p:cNvPr id="274" name="Unlike prior work focused on point cloud optimization, AE-Morpher addresses info loss during LiDAR capture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Unlike prior work focused on point cloud optimization, AE-Morpher addresses info loss during LiDAR capture.</a:t>
            </a:r>
          </a:p>
          <a:p>
            <a:pPr/>
            <a:r>
              <a:t>It achieves </a:t>
            </a:r>
            <a:r>
              <a:rPr sz="5100">
                <a:solidFill>
                  <a:srgbClr val="FF2600"/>
                </a:solidFill>
              </a:rPr>
              <a:t>71.4% (night) / 80.8% (day)</a:t>
            </a:r>
            <a:r>
              <a:t> success in real-world tests (16-line LiDAR vs. 64-line in simulation).</a:t>
            </a:r>
          </a:p>
          <a:p>
            <a:pPr/>
            <a:r>
              <a:t>However, it still relies on adding visible adversarial ornaments to the target vehicle.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14:prism dir="r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32" presetID="4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7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7" dur="1000"/>
                                        <p:tgtEl>
                                          <p:spTgt spid="27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Class="entr" nodeType="withEffect" presetSubtype="32" presetID="4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10" dur="1000"/>
                                        <p:tgtEl>
                                          <p:spTgt spid="2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32" presetID="4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15" dur="1000"/>
                                        <p:tgtEl>
                                          <p:spTgt spid="2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clickEffect" presetSubtype="32" presetID="4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2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20" dur="1000"/>
                                        <p:tgtEl>
                                          <p:spTgt spid="2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274" grpId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Continuing Research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gradFill flip="none" rotWithShape="1">
                  <a:gsLst>
                    <a:gs pos="0">
                      <a:srgbClr val="0433FF"/>
                    </a:gs>
                    <a:gs pos="100000">
                      <a:srgbClr val="942192"/>
                    </a:gs>
                  </a:gsLst>
                  <a:lin ang="3960000" scaled="0"/>
                </a:gradFill>
              </a:defRPr>
            </a:lvl1pPr>
          </a:lstStyle>
          <a:p>
            <a:pPr/>
            <a:r>
              <a:t>Continuing Research</a:t>
            </a:r>
          </a:p>
        </p:txBody>
      </p:sp>
      <p:sp>
        <p:nvSpPr>
          <p:cNvPr id="277" name="Current method targets specific LiDAR types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Current method targets specific LiDAR types.</a:t>
            </a:r>
          </a:p>
          <a:p>
            <a:pPr/>
            <a:r>
              <a:t>Adapting to different LiDAR technologies (e.g., solid-state, MEMS) could improve versatility.</a:t>
            </a:r>
          </a:p>
          <a:p>
            <a:pPr/>
            <a:r>
              <a:t>It also performs best in static or short-range settings — effectiveness may drop in complex or high-speed scenarios.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14:switch dir="l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7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500"/>
                                        <p:tgtEl>
                                          <p:spTgt spid="27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Class="entr" nodeType="withEffect" presetSubtype="0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0" dur="1500"/>
                                        <p:tgtEl>
                                          <p:spTgt spid="2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7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5" dur="1500"/>
                                        <p:tgtEl>
                                          <p:spTgt spid="27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27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0" dur="1500"/>
                                        <p:tgtEl>
                                          <p:spTgt spid="27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277" grpId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Thanks for watching!"/>
          <p:cNvSpPr txBox="1"/>
          <p:nvPr>
            <p:ph type="body" sz="half" idx="1"/>
          </p:nvPr>
        </p:nvSpPr>
        <p:spPr>
          <a:xfrm>
            <a:off x="1270000" y="464254"/>
            <a:ext cx="21844000" cy="4488604"/>
          </a:xfrm>
          <a:prstGeom prst="rect">
            <a:avLst/>
          </a:prstGeom>
        </p:spPr>
        <p:txBody>
          <a:bodyPr/>
          <a:lstStyle>
            <a:lvl1pPr defTabSz="1926287">
              <a:defRPr spc="-353" sz="17696">
                <a:gradFill flip="none" rotWithShape="1">
                  <a:gsLst>
                    <a:gs pos="0">
                      <a:srgbClr val="FF40FF"/>
                    </a:gs>
                    <a:gs pos="100000">
                      <a:srgbClr val="0433FF"/>
                    </a:gs>
                  </a:gsLst>
                  <a:lin ang="3960000" scaled="0"/>
                </a:gradFill>
              </a:defRPr>
            </a:lvl1pPr>
          </a:lstStyle>
          <a:p>
            <a:pPr/>
            <a:r>
              <a:t>Thanks for watching!</a:t>
            </a:r>
          </a:p>
        </p:txBody>
      </p:sp>
      <p:sp>
        <p:nvSpPr>
          <p:cNvPr id="280" name="Any Questions?"/>
          <p:cNvSpPr txBox="1"/>
          <p:nvPr>
            <p:ph type="body" idx="21"/>
          </p:nvPr>
        </p:nvSpPr>
        <p:spPr>
          <a:xfrm>
            <a:off x="1270000" y="5936036"/>
            <a:ext cx="21844000" cy="1016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Any Questions?</a:t>
            </a:r>
          </a:p>
        </p:txBody>
      </p:sp>
      <p:sp>
        <p:nvSpPr>
          <p:cNvPr id="281" name="G13…"/>
          <p:cNvSpPr txBox="1"/>
          <p:nvPr/>
        </p:nvSpPr>
        <p:spPr>
          <a:xfrm>
            <a:off x="4643348" y="8513103"/>
            <a:ext cx="4503752" cy="34597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ctr" defTabSz="800735">
              <a:spcBef>
                <a:spcPts val="0"/>
              </a:spcBef>
              <a:defRPr b="1" sz="3395"/>
            </a:pPr>
            <a:r>
              <a:t>G13</a:t>
            </a:r>
          </a:p>
          <a:p>
            <a:pPr algn="ctr" defTabSz="800735">
              <a:spcBef>
                <a:spcPts val="0"/>
              </a:spcBef>
              <a:defRPr b="1" sz="3395"/>
            </a:pPr>
            <a:r>
              <a:t>Hui Jin</a:t>
            </a:r>
          </a:p>
          <a:p>
            <a:pPr algn="ctr" defTabSz="800735">
              <a:spcBef>
                <a:spcPts val="0"/>
              </a:spcBef>
              <a:defRPr b="1" sz="3395"/>
            </a:pPr>
            <a:r>
              <a:t>Jiarui Zhu</a:t>
            </a:r>
          </a:p>
          <a:p>
            <a:pPr algn="ctr" defTabSz="800735">
              <a:spcBef>
                <a:spcPts val="0"/>
              </a:spcBef>
              <a:defRPr b="1" sz="3395"/>
            </a:pPr>
            <a:r>
              <a:t>Harshitha Bashyam</a:t>
            </a:r>
          </a:p>
          <a:p>
            <a:pPr algn="ctr" defTabSz="800735">
              <a:spcBef>
                <a:spcPts val="0"/>
              </a:spcBef>
              <a:defRPr b="1" sz="3395"/>
            </a:pPr>
            <a:r>
              <a:t>Apr 21, 2025</a:t>
            </a:r>
          </a:p>
        </p:txBody>
      </p:sp>
      <p:sp>
        <p:nvSpPr>
          <p:cNvPr id="282" name="AE-Morpher: Improve Physical Robustness of…"/>
          <p:cNvSpPr txBox="1"/>
          <p:nvPr/>
        </p:nvSpPr>
        <p:spPr>
          <a:xfrm>
            <a:off x="9232350" y="9251853"/>
            <a:ext cx="11765603" cy="1982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 defTabSz="2438338">
              <a:lnSpc>
                <a:spcPct val="90000"/>
              </a:lnSpc>
              <a:spcBef>
                <a:spcPts val="0"/>
              </a:spcBef>
              <a:defRPr spc="-119" sz="40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2600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pPr>
            <a:r>
              <a:t>AE-Morpher: Improve Physical Robustness of</a:t>
            </a:r>
          </a:p>
          <a:p>
            <a:pPr algn="ctr" defTabSz="2438338">
              <a:lnSpc>
                <a:spcPct val="90000"/>
              </a:lnSpc>
              <a:spcBef>
                <a:spcPts val="0"/>
              </a:spcBef>
              <a:defRPr spc="-119" sz="40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2600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pPr>
            <a:r>
              <a:t>Adversarial Objects against LiDAR-based</a:t>
            </a:r>
          </a:p>
          <a:p>
            <a:pPr algn="ctr" defTabSz="2438338">
              <a:lnSpc>
                <a:spcPct val="90000"/>
              </a:lnSpc>
              <a:spcBef>
                <a:spcPts val="0"/>
              </a:spcBef>
              <a:defRPr spc="-119" sz="4000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2600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Graphik Semibold"/>
              </a:defRPr>
            </a:pPr>
            <a:r>
              <a:t>Detectors via Object Reconstruction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advClick="1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Challenges of Existing Physical Adversarial Attack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26440">
              <a:defRPr spc="-221" sz="7392">
                <a:gradFill flip="none" rotWithShape="1">
                  <a:gsLst>
                    <a:gs pos="0">
                      <a:srgbClr val="5E03FF"/>
                    </a:gs>
                    <a:gs pos="100000">
                      <a:srgbClr val="FF9300"/>
                    </a:gs>
                  </a:gsLst>
                  <a:lin ang="3960000" scaled="0"/>
                </a:gradFill>
              </a:defRPr>
            </a:lvl1pPr>
          </a:lstStyle>
          <a:p>
            <a:pPr/>
            <a:r>
              <a:t>Challenges of Existing Physical Adversarial Attacks</a:t>
            </a:r>
          </a:p>
        </p:txBody>
      </p:sp>
      <p:sp>
        <p:nvSpPr>
          <p:cNvPr id="181" name="🧱 Hard to deceive LiDAR in the real world → Digital adversarial objects don’t always work when physically built.…"/>
          <p:cNvSpPr txBox="1"/>
          <p:nvPr>
            <p:ph type="body" sz="half" idx="1"/>
          </p:nvPr>
        </p:nvSpPr>
        <p:spPr>
          <a:xfrm>
            <a:off x="1269999" y="4267199"/>
            <a:ext cx="11045434" cy="8432801"/>
          </a:xfrm>
          <a:prstGeom prst="rect">
            <a:avLst/>
          </a:prstGeom>
        </p:spPr>
        <p:txBody>
          <a:bodyPr/>
          <a:lstStyle/>
          <a:p>
            <a:pPr/>
            <a:r>
              <a:t>🧱 Hard to deceive LiDAR in the real world</a:t>
            </a:r>
            <a:br/>
            <a:r>
              <a:t>→ Digital adversarial objects don’t always work when physically built.</a:t>
            </a:r>
          </a:p>
          <a:p>
            <a:pPr/>
            <a:r>
              <a:t>⚡ Gap between digital design &amp; LiDAR capture</a:t>
            </a:r>
            <a:br/>
            <a:r>
              <a:t>→ Sparse beams miss critical perturbations on irregular surfaces.</a:t>
            </a:r>
          </a:p>
        </p:txBody>
      </p:sp>
      <p:pic>
        <p:nvPicPr>
          <p:cNvPr id="18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475484" y="4495942"/>
            <a:ext cx="9450852" cy="707901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14:rippl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5" presetID="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vertical)" transition="in">
                                      <p:cBhvr>
                                        <p:cTn id="7" dur="10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2" dur="10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81" grpId="2"/>
      <p:bldP build="whole" bldLvl="1" animBg="1" rev="0" advAuto="0" spid="182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roblem Analysis &amp; Motiva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gradFill flip="none" rotWithShape="1">
                  <a:gsLst>
                    <a:gs pos="0">
                      <a:srgbClr val="FF542E"/>
                    </a:gs>
                    <a:gs pos="100000">
                      <a:srgbClr val="00F900"/>
                    </a:gs>
                  </a:gsLst>
                  <a:lin ang="3960000" scaled="0"/>
                </a:gradFill>
              </a:defRPr>
            </a:lvl1pPr>
          </a:lstStyle>
          <a:p>
            <a:pPr/>
            <a:r>
              <a:t>Problem Analysis &amp; Motivation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14:switch dir="l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CleanShot 2025-03-17 at 23.24.35@2x.png" descr="CleanShot 2025-03-17 at 23.24.35@2x.png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5056" t="0" r="0" b="0"/>
          <a:stretch>
            <a:fillRect/>
          </a:stretch>
        </p:blipFill>
        <p:spPr>
          <a:xfrm>
            <a:off x="1588070" y="2577133"/>
            <a:ext cx="11575552" cy="8801464"/>
          </a:xfrm>
          <a:prstGeom prst="rect">
            <a:avLst/>
          </a:prstGeom>
        </p:spPr>
      </p:pic>
      <p:sp>
        <p:nvSpPr>
          <p:cNvPr id="187" name="Why Physical Attacks on LiDAR are Difficult"/>
          <p:cNvSpPr txBox="1"/>
          <p:nvPr>
            <p:ph type="title"/>
          </p:nvPr>
        </p:nvSpPr>
        <p:spPr>
          <a:xfrm>
            <a:off x="1270000" y="838200"/>
            <a:ext cx="9652000" cy="2009062"/>
          </a:xfrm>
          <a:prstGeom prst="rect">
            <a:avLst/>
          </a:prstGeom>
        </p:spPr>
        <p:txBody>
          <a:bodyPr/>
          <a:lstStyle/>
          <a:p>
            <a:pPr defTabSz="495300">
              <a:defRPr spc="-151" sz="5040"/>
            </a:pPr>
            <a:r>
              <a:rPr>
                <a:gradFill flip="none" rotWithShape="1">
                  <a:gsLst>
                    <a:gs pos="0">
                      <a:srgbClr val="00F900"/>
                    </a:gs>
                    <a:gs pos="100000">
                      <a:srgbClr val="AA7942"/>
                    </a:gs>
                  </a:gsLst>
                  <a:lin ang="3960000" scaled="0"/>
                </a:gradFill>
              </a:rPr>
              <a:t>Why Physical Attacks on LiDAR are</a:t>
            </a:r>
            <a:r>
              <a:rPr>
                <a:gradFill flip="none" rotWithShape="1">
                  <a:gsLst>
                    <a:gs pos="0">
                      <a:srgbClr val="5E03FF"/>
                    </a:gs>
                    <a:gs pos="100000">
                      <a:srgbClr val="FF9300"/>
                    </a:gs>
                  </a:gsLst>
                  <a:lin ang="3960000" scaled="0"/>
                </a:gradFill>
              </a:rPr>
              <a:t> </a:t>
            </a:r>
            <a:r>
              <a:rPr spc="-214" sz="7140">
                <a:solidFill>
                  <a:schemeClr val="accent4">
                    <a:hueOff val="-613784"/>
                    <a:lumOff val="1275"/>
                  </a:schemeClr>
                </a:solidFill>
              </a:rPr>
              <a:t>Difficult</a:t>
            </a:r>
          </a:p>
        </p:txBody>
      </p:sp>
      <p:sp>
        <p:nvSpPr>
          <p:cNvPr id="188" name="LiDAR attacks are hard because real-world scans often differ from digital designs.…"/>
          <p:cNvSpPr txBox="1"/>
          <p:nvPr>
            <p:ph type="body" sz="half" idx="1"/>
          </p:nvPr>
        </p:nvSpPr>
        <p:spPr>
          <a:xfrm>
            <a:off x="13166526" y="4113087"/>
            <a:ext cx="9652001" cy="8432801"/>
          </a:xfrm>
          <a:prstGeom prst="rect">
            <a:avLst/>
          </a:prstGeom>
        </p:spPr>
        <p:txBody>
          <a:bodyPr/>
          <a:lstStyle/>
          <a:p>
            <a:pPr/>
            <a:r>
              <a:t>LiDAR attacks are hard because real-world scans often differ from digital designs.</a:t>
            </a:r>
          </a:p>
          <a:p>
            <a:pPr/>
            <a:r>
              <a:t>Sparse laser beams can’t accurately capture scattered perturbations, especially on irregular or sharp surfaces.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14:flip dir="r"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0" presetID="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>
                                        <p:cTn id="7" dur="10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Subtype="1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86" grpId="1"/>
      <p:bldP build="whole" bldLvl="1" animBg="1" rev="0" advAuto="0" spid="188" grpId="2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CleanShot 2025-03-17 at 23.29.13@2x.png" descr="CleanShot 2025-03-17 at 23.29.13@2x.png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12204700" y="3978365"/>
            <a:ext cx="12192000" cy="5759270"/>
          </a:xfrm>
          <a:prstGeom prst="rect">
            <a:avLst/>
          </a:prstGeom>
        </p:spPr>
      </p:pic>
      <p:sp>
        <p:nvSpPr>
          <p:cNvPr id="191" name="Why Physical Attacks on LiDAR are Difficult"/>
          <p:cNvSpPr txBox="1"/>
          <p:nvPr>
            <p:ph type="title"/>
          </p:nvPr>
        </p:nvSpPr>
        <p:spPr>
          <a:xfrm>
            <a:off x="1270000" y="838200"/>
            <a:ext cx="9652000" cy="2082640"/>
          </a:xfrm>
          <a:prstGeom prst="rect">
            <a:avLst/>
          </a:prstGeom>
        </p:spPr>
        <p:txBody>
          <a:bodyPr/>
          <a:lstStyle/>
          <a:p>
            <a:pPr defTabSz="520065">
              <a:defRPr spc="-158" sz="5292"/>
            </a:pPr>
            <a:r>
              <a:rPr>
                <a:gradFill flip="none" rotWithShape="1">
                  <a:gsLst>
                    <a:gs pos="0">
                      <a:srgbClr val="AA7942"/>
                    </a:gs>
                    <a:gs pos="100000">
                      <a:srgbClr val="00F900"/>
                    </a:gs>
                  </a:gsLst>
                  <a:lin ang="3960000" scaled="0"/>
                </a:gradFill>
              </a:rPr>
              <a:t>Why Physical Attacks on LiDAR are</a:t>
            </a:r>
            <a:r>
              <a:rPr>
                <a:gradFill flip="none" rotWithShape="1">
                  <a:gsLst>
                    <a:gs pos="0">
                      <a:srgbClr val="5E03FF"/>
                    </a:gs>
                    <a:gs pos="100000">
                      <a:srgbClr val="FF9300"/>
                    </a:gs>
                  </a:gsLst>
                  <a:lin ang="3960000" scaled="0"/>
                </a:gradFill>
              </a:rPr>
              <a:t> </a:t>
            </a:r>
            <a:r>
              <a:rPr spc="-224" sz="7497">
                <a:solidFill>
                  <a:schemeClr val="accent4">
                    <a:hueOff val="-613784"/>
                    <a:lumOff val="1275"/>
                  </a:schemeClr>
                </a:solidFill>
              </a:rPr>
              <a:t>Difficult</a:t>
            </a:r>
          </a:p>
        </p:txBody>
      </p:sp>
      <p:sp>
        <p:nvSpPr>
          <p:cNvPr id="192" name="LiDAR often fails to capture ideal adversarial point clouds.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LiDAR often fails to capture ideal adversarial point clouds.</a:t>
            </a:r>
          </a:p>
          <a:p>
            <a:pPr/>
            <a:r>
              <a:t>Irregular surfaces and sparse laser beams cause errors and miss key perturbations, reducing attack effectiveness.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14:doors dir="vert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3" dur="8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92" grpId="2"/>
      <p:bldP build="whole" bldLvl="1" animBg="1" rev="0" advAuto="0" spid="190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ystem framework &amp; innovatio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pc="-341" sz="11400">
                <a:gradFill flip="none" rotWithShape="1">
                  <a:gsLst>
                    <a:gs pos="0">
                      <a:srgbClr val="00F900"/>
                    </a:gs>
                    <a:gs pos="100000">
                      <a:srgbClr val="0433FF"/>
                    </a:gs>
                  </a:gsLst>
                  <a:lin ang="3960000" scaled="0"/>
                </a:gradFill>
              </a:defRPr>
            </a:lvl1pPr>
          </a:lstStyle>
          <a:p>
            <a:pPr/>
            <a:r>
              <a:t>System framework &amp; innovations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med" advClick="1" p14:dur="1000">
        <p15:prstTrans prst="peelOff" invX="1"/>
      </p:transition>
    </mc:Choice>
    <mc:Choice xmlns:p14="http://schemas.microsoft.com/office/powerpoint/2010/main" Requires="p14">
      <p:transition spd="med" advClick="1" p14:dur="1000">
        <p:peelOff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CleanShot 2025-03-18 at 14.10.53@2x.png" descr="CleanShot 2025-03-18 at 14.10.53@2x.png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12204700" y="3130884"/>
            <a:ext cx="12192000" cy="7454232"/>
          </a:xfrm>
          <a:prstGeom prst="rect">
            <a:avLst/>
          </a:prstGeom>
        </p:spPr>
      </p:pic>
      <p:sp>
        <p:nvSpPr>
          <p:cNvPr id="197" name="System Overall Desig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18184">
              <a:defRPr spc="-219" sz="7308">
                <a:gradFill flip="none" rotWithShape="1">
                  <a:gsLst>
                    <a:gs pos="0">
                      <a:srgbClr val="00FDFF"/>
                    </a:gs>
                    <a:gs pos="100000">
                      <a:srgbClr val="FF00F7"/>
                    </a:gs>
                  </a:gsLst>
                  <a:lin ang="3960000" scaled="0"/>
                </a:gradFill>
              </a:defRPr>
            </a:lvl1pPr>
          </a:lstStyle>
          <a:p>
            <a:pPr/>
            <a:r>
              <a:t>System Overall Design</a:t>
            </a:r>
          </a:p>
        </p:txBody>
      </p:sp>
      <p:sp>
        <p:nvSpPr>
          <p:cNvPr id="198" name="Extracting effective adversarial vertices: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4500"/>
            </a:pPr>
            <a:r>
              <a:rPr b="1"/>
              <a:t>Extracting effective adversarial vertices</a:t>
            </a:r>
            <a:r>
              <a:t>:</a:t>
            </a:r>
          </a:p>
          <a:p>
            <a:pPr/>
            <a:r>
              <a:t>Identify effective vertices that truly fool LiDAR. This reduces redundancy and helps build smaller, more stealthy adversarial objects.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fade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32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96" grpId="1"/>
      <p:bldP build="whole" bldLvl="1" animBg="1" rev="0" advAuto="0" spid="198" grpId="2"/>
    </p:bldLst>
  </p:timing>
</p:sld>
</file>

<file path=ppt/theme/theme1.xml><?xml version="1.0" encoding="utf-8"?>
<a:theme xmlns:a="http://schemas.openxmlformats.org/drawingml/2006/main" xmlns:r="http://schemas.openxmlformats.org/officeDocument/2006/relationships" name="31_ColorGradientLight">
  <a:themeElements>
    <a:clrScheme name="31_ColorGradientLight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31_ColorGradientLight">
      <a:majorFont>
        <a:latin typeface="Graphik Semibold"/>
        <a:ea typeface="Graphik Semibold"/>
        <a:cs typeface="Graphik Semibold"/>
      </a:majorFont>
      <a:minorFont>
        <a:latin typeface="Graphik Semibold"/>
        <a:ea typeface="Graphik Semibold"/>
        <a:cs typeface="Graphik Semibold"/>
      </a:minorFont>
    </a:fontScheme>
    <a:fmtScheme name="31_ColorGradient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Graphik Medium"/>
            <a:ea typeface="Graphik Medium"/>
            <a:cs typeface="Graphik Medium"/>
            <a:sym typeface="Graphik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2438400" rtl="0" fontAlgn="auto" latinLnBrk="0" hangingPunct="0">
          <a:lnSpc>
            <a:spcPct val="10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Graphik"/>
            <a:ea typeface="Graphik"/>
            <a:cs typeface="Graphik"/>
            <a:sym typeface="Graphi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31_ColorGradientLight">
  <a:themeElements>
    <a:clrScheme name="31_ColorGradientLight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31_ColorGradientLight">
      <a:majorFont>
        <a:latin typeface="Graphik Semibold"/>
        <a:ea typeface="Graphik Semibold"/>
        <a:cs typeface="Graphik Semibold"/>
      </a:majorFont>
      <a:minorFont>
        <a:latin typeface="Graphik Semibold"/>
        <a:ea typeface="Graphik Semibold"/>
        <a:cs typeface="Graphik Semibold"/>
      </a:minorFont>
    </a:fontScheme>
    <a:fmtScheme name="31_ColorGradient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Graphik Medium"/>
            <a:ea typeface="Graphik Medium"/>
            <a:cs typeface="Graphik Medium"/>
            <a:sym typeface="Graphik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2438400" rtl="0" fontAlgn="auto" latinLnBrk="0" hangingPunct="0">
          <a:lnSpc>
            <a:spcPct val="10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Graphik"/>
            <a:ea typeface="Graphik"/>
            <a:cs typeface="Graphik"/>
            <a:sym typeface="Graphi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